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0"/>
  </p:notesMasterIdLst>
  <p:sldIdLst>
    <p:sldId id="256" r:id="rId2"/>
    <p:sldId id="378" r:id="rId3"/>
    <p:sldId id="258" r:id="rId4"/>
    <p:sldId id="260" r:id="rId5"/>
    <p:sldId id="270" r:id="rId6"/>
    <p:sldId id="271" r:id="rId7"/>
    <p:sldId id="272" r:id="rId8"/>
    <p:sldId id="262" r:id="rId9"/>
    <p:sldId id="263" r:id="rId10"/>
    <p:sldId id="273" r:id="rId11"/>
    <p:sldId id="264" r:id="rId12"/>
    <p:sldId id="274" r:id="rId13"/>
    <p:sldId id="275" r:id="rId14"/>
    <p:sldId id="265" r:id="rId15"/>
    <p:sldId id="276" r:id="rId16"/>
    <p:sldId id="278" r:id="rId17"/>
    <p:sldId id="279" r:id="rId18"/>
    <p:sldId id="280" r:id="rId19"/>
    <p:sldId id="281" r:id="rId20"/>
    <p:sldId id="282" r:id="rId21"/>
    <p:sldId id="283" r:id="rId22"/>
    <p:sldId id="284" r:id="rId23"/>
    <p:sldId id="285" r:id="rId24"/>
    <p:sldId id="287" r:id="rId25"/>
    <p:sldId id="289" r:id="rId26"/>
    <p:sldId id="290" r:id="rId27"/>
    <p:sldId id="291" r:id="rId28"/>
    <p:sldId id="292" r:id="rId29"/>
    <p:sldId id="293" r:id="rId30"/>
    <p:sldId id="295" r:id="rId31"/>
    <p:sldId id="296" r:id="rId32"/>
    <p:sldId id="297" r:id="rId33"/>
    <p:sldId id="373" r:id="rId34"/>
    <p:sldId id="374" r:id="rId35"/>
    <p:sldId id="370" r:id="rId36"/>
    <p:sldId id="372" r:id="rId37"/>
    <p:sldId id="299" r:id="rId38"/>
    <p:sldId id="298" r:id="rId39"/>
    <p:sldId id="300" r:id="rId40"/>
    <p:sldId id="302" r:id="rId41"/>
    <p:sldId id="303" r:id="rId42"/>
    <p:sldId id="304" r:id="rId43"/>
    <p:sldId id="305" r:id="rId44"/>
    <p:sldId id="306" r:id="rId45"/>
    <p:sldId id="307" r:id="rId46"/>
    <p:sldId id="308" r:id="rId47"/>
    <p:sldId id="309" r:id="rId48"/>
    <p:sldId id="310" r:id="rId49"/>
    <p:sldId id="314" r:id="rId50"/>
    <p:sldId id="313" r:id="rId51"/>
    <p:sldId id="315" r:id="rId52"/>
    <p:sldId id="316" r:id="rId53"/>
    <p:sldId id="317" r:id="rId54"/>
    <p:sldId id="318" r:id="rId55"/>
    <p:sldId id="319" r:id="rId56"/>
    <p:sldId id="320" r:id="rId57"/>
    <p:sldId id="321" r:id="rId58"/>
    <p:sldId id="324" r:id="rId59"/>
    <p:sldId id="375" r:id="rId60"/>
    <p:sldId id="322" r:id="rId61"/>
    <p:sldId id="323" r:id="rId62"/>
    <p:sldId id="325" r:id="rId63"/>
    <p:sldId id="326" r:id="rId64"/>
    <p:sldId id="327" r:id="rId65"/>
    <p:sldId id="328" r:id="rId66"/>
    <p:sldId id="329" r:id="rId67"/>
    <p:sldId id="330" r:id="rId68"/>
    <p:sldId id="331" r:id="rId69"/>
    <p:sldId id="333" r:id="rId70"/>
    <p:sldId id="332" r:id="rId71"/>
    <p:sldId id="335" r:id="rId72"/>
    <p:sldId id="336" r:id="rId73"/>
    <p:sldId id="351" r:id="rId74"/>
    <p:sldId id="338" r:id="rId75"/>
    <p:sldId id="340" r:id="rId76"/>
    <p:sldId id="339" r:id="rId77"/>
    <p:sldId id="341" r:id="rId78"/>
    <p:sldId id="342" r:id="rId79"/>
    <p:sldId id="343" r:id="rId80"/>
    <p:sldId id="344" r:id="rId81"/>
    <p:sldId id="345" r:id="rId82"/>
    <p:sldId id="347" r:id="rId83"/>
    <p:sldId id="346" r:id="rId84"/>
    <p:sldId id="348" r:id="rId85"/>
    <p:sldId id="349" r:id="rId86"/>
    <p:sldId id="350" r:id="rId87"/>
    <p:sldId id="267" r:id="rId88"/>
    <p:sldId id="268" r:id="rId89"/>
    <p:sldId id="352" r:id="rId90"/>
    <p:sldId id="355" r:id="rId91"/>
    <p:sldId id="357" r:id="rId92"/>
    <p:sldId id="376" r:id="rId93"/>
    <p:sldId id="359" r:id="rId94"/>
    <p:sldId id="364" r:id="rId95"/>
    <p:sldId id="366" r:id="rId96"/>
    <p:sldId id="368" r:id="rId97"/>
    <p:sldId id="369" r:id="rId98"/>
    <p:sldId id="362" r:id="rId99"/>
  </p:sldIdLst>
  <p:sldSz cx="9144000" cy="5143500" type="screen16x9"/>
  <p:notesSz cx="6858000" cy="9144000"/>
  <p:defaultText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nshiou Chen" initials="Office [7]" lastIdx="1" clrIdx="6"/>
  <p:cmAuthor id="1" name="Pinshiou Chen" initials="Office" lastIdx="14" clrIdx="0"/>
  <p:cmAuthor id="8" name="Pinshiou Chen" initials="Office [8]" lastIdx="1" clrIdx="7"/>
  <p:cmAuthor id="2" name="Pinshiou Chen" initials="Office [2]" lastIdx="1" clrIdx="1"/>
  <p:cmAuthor id="9" name="Sophia Pan" initials="SP" lastIdx="11" clrIdx="8"/>
  <p:cmAuthor id="3" name="Pinshiou Chen" initials="Office [3]" lastIdx="1" clrIdx="2"/>
  <p:cmAuthor id="10" name="Yi-Hsiang Yu" initials="YHY" lastIdx="61" clrIdx="9">
    <p:extLst>
      <p:ext uri="{19B8F6BF-5375-455C-9EA6-DF929625EA0E}">
        <p15:presenceInfo xmlns:p15="http://schemas.microsoft.com/office/powerpoint/2012/main" userId="7a9105b050a79f6a" providerId="Windows Live"/>
      </p:ext>
    </p:extLst>
  </p:cmAuthor>
  <p:cmAuthor id="4" name="Pinshiou Chen" initials="Office [4]" lastIdx="1" clrIdx="3"/>
  <p:cmAuthor id="5" name="Pinshiou Chen" initials="Office [5]" lastIdx="1" clrIdx="4"/>
  <p:cmAuthor id="6" name="Pinshiou Chen" initials="Office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9700"/>
    <a:srgbClr val="207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01"/>
    <p:restoredTop sz="95144"/>
  </p:normalViewPr>
  <p:slideViewPr>
    <p:cSldViewPr snapToGrid="0" snapToObjects="1">
      <p:cViewPr>
        <p:scale>
          <a:sx n="140" d="100"/>
          <a:sy n="140" d="100"/>
        </p:scale>
        <p:origin x="2472" y="992"/>
      </p:cViewPr>
      <p:guideLst/>
    </p:cSldViewPr>
  </p:slideViewPr>
  <p:notesTextViewPr>
    <p:cViewPr>
      <p:scale>
        <a:sx n="1" d="1"/>
        <a:sy n="1" d="1"/>
      </p:scale>
      <p:origin x="0" y="0"/>
    </p:cViewPr>
  </p:notesText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05C18-2176-B749-9011-2506A6EB02C7}" type="datetimeFigureOut">
              <a:rPr kumimoji="1" lang="zh-TW" altLang="en-US" smtClean="0"/>
              <a:t>2021/9/2</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AD7D8-B552-784A-9FE0-5A4FAC4657AF}" type="slidenum">
              <a:rPr kumimoji="1" lang="zh-TW" altLang="en-US" smtClean="0"/>
              <a:t>‹#›</a:t>
            </a:fld>
            <a:endParaRPr kumimoji="1" lang="zh-TW" altLang="en-US"/>
          </a:p>
        </p:txBody>
      </p:sp>
    </p:spTree>
    <p:extLst>
      <p:ext uri="{BB962C8B-B14F-4D97-AF65-F5344CB8AC3E}">
        <p14:creationId xmlns:p14="http://schemas.microsoft.com/office/powerpoint/2010/main" val="2808823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0"/>
          </p:nvPr>
        </p:nvSpPr>
        <p:spPr/>
        <p:txBody>
          <a:bodyPr/>
          <a:lstStyle/>
          <a:p>
            <a:fld id="{D61AD7D8-B552-784A-9FE0-5A4FAC4657AF}" type="slidenum">
              <a:rPr kumimoji="1" lang="zh-TW" altLang="en-US" smtClean="0"/>
              <a:t>1</a:t>
            </a:fld>
            <a:endParaRPr kumimoji="1" lang="zh-TW" altLang="en-US"/>
          </a:p>
        </p:txBody>
      </p:sp>
    </p:spTree>
    <p:extLst>
      <p:ext uri="{BB962C8B-B14F-4D97-AF65-F5344CB8AC3E}">
        <p14:creationId xmlns:p14="http://schemas.microsoft.com/office/powerpoint/2010/main" val="62060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0"/>
          </p:nvPr>
        </p:nvSpPr>
        <p:spPr/>
        <p:txBody>
          <a:bodyPr/>
          <a:lstStyle/>
          <a:p>
            <a:fld id="{D61AD7D8-B552-784A-9FE0-5A4FAC4657AF}" type="slidenum">
              <a:rPr kumimoji="1" lang="zh-TW" altLang="en-US" smtClean="0"/>
              <a:t>35</a:t>
            </a:fld>
            <a:endParaRPr kumimoji="1" lang="zh-TW" altLang="en-US"/>
          </a:p>
        </p:txBody>
      </p:sp>
    </p:spTree>
    <p:extLst>
      <p:ext uri="{BB962C8B-B14F-4D97-AF65-F5344CB8AC3E}">
        <p14:creationId xmlns:p14="http://schemas.microsoft.com/office/powerpoint/2010/main" val="160135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0"/>
          </p:nvPr>
        </p:nvSpPr>
        <p:spPr/>
        <p:txBody>
          <a:bodyPr/>
          <a:lstStyle/>
          <a:p>
            <a:fld id="{D61AD7D8-B552-784A-9FE0-5A4FAC4657AF}" type="slidenum">
              <a:rPr kumimoji="1" lang="zh-TW" altLang="en-US" smtClean="0"/>
              <a:t>36</a:t>
            </a:fld>
            <a:endParaRPr kumimoji="1" lang="zh-TW" altLang="en-US"/>
          </a:p>
        </p:txBody>
      </p:sp>
    </p:spTree>
    <p:extLst>
      <p:ext uri="{BB962C8B-B14F-4D97-AF65-F5344CB8AC3E}">
        <p14:creationId xmlns:p14="http://schemas.microsoft.com/office/powerpoint/2010/main" val="60392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498997"/>
            <a:ext cx="6072188" cy="1615678"/>
          </a:xfrm>
        </p:spPr>
        <p:txBody>
          <a:bodyPr anchor="ctr">
            <a:normAutofit/>
          </a:bodyPr>
          <a:lstStyle>
            <a:lvl1pPr algn="l">
              <a:defRPr sz="4000">
                <a:latin typeface="+mj-l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857500" y="2940844"/>
            <a:ext cx="2614613" cy="571500"/>
          </a:xfrm>
        </p:spPr>
        <p:txBody>
          <a:bodyPr anchor="ctr"/>
          <a:lstStyle>
            <a:lvl1pPr marL="0" indent="0" algn="l">
              <a:buNone/>
              <a:defRPr sz="180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Tree>
    <p:extLst>
      <p:ext uri="{BB962C8B-B14F-4D97-AF65-F5344CB8AC3E}">
        <p14:creationId xmlns:p14="http://schemas.microsoft.com/office/powerpoint/2010/main" val="150745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9842" y="1878806"/>
            <a:ext cx="3868340"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0" y="1878806"/>
            <a:ext cx="3887391"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9" name="投影片編號版面配置區 3"/>
          <p:cNvSpPr>
            <a:spLocks noGrp="1"/>
          </p:cNvSpPr>
          <p:nvPr>
            <p:ph type="sldNum" sz="quarter" idx="11"/>
          </p:nvPr>
        </p:nvSpPr>
        <p:spPr>
          <a:xfrm>
            <a:off x="0" y="4773974"/>
            <a:ext cx="2057400" cy="273844"/>
          </a:xfrm>
        </p:spPr>
        <p:txBody>
          <a:bodyPr/>
          <a:lstStyle/>
          <a:p>
            <a:fld id="{4B6E2E8A-AC59-B644-B762-DA3E239C63E8}" type="slidenum">
              <a:rPr kumimoji="1" lang="zh-TW" altLang="en-US" smtClean="0"/>
              <a:pPr/>
              <a:t>‹#›</a:t>
            </a:fld>
            <a:endParaRPr kumimoji="1" lang="zh-TW" altLang="en-US"/>
          </a:p>
        </p:txBody>
      </p:sp>
      <p:pic>
        <p:nvPicPr>
          <p:cNvPr id="13" name="圖片 12">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6203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5" name="Slide Number Placeholder 4"/>
          <p:cNvSpPr>
            <a:spLocks noGrp="1"/>
          </p:cNvSpPr>
          <p:nvPr>
            <p:ph type="sldNum" sz="quarter" idx="12"/>
          </p:nvPr>
        </p:nvSpPr>
        <p:spPr/>
        <p:txBody>
          <a:bodyPr/>
          <a:lstStyle/>
          <a:p>
            <a:fld id="{4B6E2E8A-AC59-B644-B762-DA3E239C63E8}" type="slidenum">
              <a:rPr kumimoji="1" lang="zh-TW" altLang="en-US" smtClean="0"/>
              <a:t>‹#›</a:t>
            </a:fld>
            <a:endParaRPr kumimoji="1" lang="zh-TW" altLang="en-US"/>
          </a:p>
        </p:txBody>
      </p:sp>
      <p:pic>
        <p:nvPicPr>
          <p:cNvPr id="8" name="圖片 7">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115790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a:xfrm>
            <a:off x="0" y="4773974"/>
            <a:ext cx="2057400" cy="273844"/>
          </a:xfrm>
        </p:spPr>
        <p:txBody>
          <a:bodyPr/>
          <a:lstStyle/>
          <a:p>
            <a:fld id="{4B6E2E8A-AC59-B644-B762-DA3E239C63E8}" type="slidenum">
              <a:rPr kumimoji="1" lang="zh-TW" altLang="en-US" smtClean="0"/>
              <a:pPr/>
              <a:t>‹#›</a:t>
            </a:fld>
            <a:endParaRPr kumimoji="1" lang="zh-TW" altLang="en-US"/>
          </a:p>
        </p:txBody>
      </p:sp>
      <p:pic>
        <p:nvPicPr>
          <p:cNvPr id="8" name="圖片 7">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39860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7" name="Slide Number Placeholder 6"/>
          <p:cNvSpPr>
            <a:spLocks noGrp="1"/>
          </p:cNvSpPr>
          <p:nvPr>
            <p:ph type="sldNum" sz="quarter" idx="12"/>
          </p:nvPr>
        </p:nvSpPr>
        <p:spPr/>
        <p:txBody>
          <a:bodyPr/>
          <a:lstStyle/>
          <a:p>
            <a:fld id="{4B6E2E8A-AC59-B644-B762-DA3E239C63E8}" type="slidenum">
              <a:rPr kumimoji="1" lang="zh-TW" altLang="en-US" smtClean="0"/>
              <a:t>‹#›</a:t>
            </a:fld>
            <a:endParaRPr kumimoji="1" lang="zh-TW" altLang="en-US"/>
          </a:p>
        </p:txBody>
      </p:sp>
      <p:pic>
        <p:nvPicPr>
          <p:cNvPr id="10" name="圖片 9">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143156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lgn="l">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將圖片拖曳至版面配置區或按一下圖示以新增</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7" name="投影片編號版面配置區 3"/>
          <p:cNvSpPr>
            <a:spLocks noGrp="1"/>
          </p:cNvSpPr>
          <p:nvPr>
            <p:ph type="sldNum" sz="quarter" idx="11"/>
          </p:nvPr>
        </p:nvSpPr>
        <p:spPr>
          <a:xfrm>
            <a:off x="0" y="4773974"/>
            <a:ext cx="2057400" cy="273844"/>
          </a:xfrm>
        </p:spPr>
        <p:txBody>
          <a:bodyPr/>
          <a:lstStyle/>
          <a:p>
            <a:fld id="{4B6E2E8A-AC59-B644-B762-DA3E239C63E8}" type="slidenum">
              <a:rPr kumimoji="1" lang="zh-TW" altLang="en-US" smtClean="0"/>
              <a:pPr/>
              <a:t>‹#›</a:t>
            </a:fld>
            <a:endParaRPr kumimoji="1" lang="zh-TW" altLang="en-US"/>
          </a:p>
        </p:txBody>
      </p:sp>
      <p:pic>
        <p:nvPicPr>
          <p:cNvPr id="11" name="圖片 10">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205091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投影片編號版面配置區 3"/>
          <p:cNvSpPr>
            <a:spLocks noGrp="1"/>
          </p:cNvSpPr>
          <p:nvPr>
            <p:ph type="sldNum" sz="quarter" idx="11"/>
          </p:nvPr>
        </p:nvSpPr>
        <p:spPr>
          <a:xfrm>
            <a:off x="0" y="4773974"/>
            <a:ext cx="2057400" cy="273844"/>
          </a:xfrm>
        </p:spPr>
        <p:txBody>
          <a:bodyPr/>
          <a:lstStyle/>
          <a:p>
            <a:fld id="{4B6E2E8A-AC59-B644-B762-DA3E239C63E8}" type="slidenum">
              <a:rPr kumimoji="1" lang="zh-TW" altLang="en-US" smtClean="0"/>
              <a:pPr/>
              <a:t>‹#›</a:t>
            </a:fld>
            <a:endParaRPr kumimoji="1" lang="zh-TW" altLang="en-US"/>
          </a:p>
        </p:txBody>
      </p:sp>
      <p:pic>
        <p:nvPicPr>
          <p:cNvPr id="10" name="圖片 9">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52079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投影片編號版面配置區 3"/>
          <p:cNvSpPr>
            <a:spLocks noGrp="1"/>
          </p:cNvSpPr>
          <p:nvPr>
            <p:ph type="sldNum" sz="quarter" idx="11"/>
          </p:nvPr>
        </p:nvSpPr>
        <p:spPr>
          <a:xfrm>
            <a:off x="0" y="4773974"/>
            <a:ext cx="2057400" cy="273844"/>
          </a:xfrm>
        </p:spPr>
        <p:txBody>
          <a:bodyPr/>
          <a:lstStyle/>
          <a:p>
            <a:fld id="{4B6E2E8A-AC59-B644-B762-DA3E239C63E8}" type="slidenum">
              <a:rPr kumimoji="1" lang="zh-TW" altLang="en-US" smtClean="0"/>
              <a:pPr/>
              <a:t>‹#›</a:t>
            </a:fld>
            <a:endParaRPr kumimoji="1" lang="zh-TW" altLang="en-US"/>
          </a:p>
        </p:txBody>
      </p:sp>
      <p:pic>
        <p:nvPicPr>
          <p:cNvPr id="10" name="圖片 9">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194232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錄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686050" y="228600"/>
            <a:ext cx="3771900" cy="557213"/>
          </a:xfrm>
        </p:spPr>
        <p:txBody>
          <a:bodyPr anchor="ctr">
            <a:noAutofit/>
          </a:bodyPr>
          <a:lstStyle>
            <a:lvl1pPr algn="ctr">
              <a:defRPr sz="3200"/>
            </a:lvl1pPr>
          </a:lstStyle>
          <a:p>
            <a:r>
              <a:rPr kumimoji="1" lang="zh-TW" altLang="en-US" dirty="0"/>
              <a:t>按一下以編輯母片標題樣式</a:t>
            </a:r>
          </a:p>
        </p:txBody>
      </p:sp>
      <p:sp>
        <p:nvSpPr>
          <p:cNvPr id="5" name="投影片編號版面配置區 4"/>
          <p:cNvSpPr>
            <a:spLocks noGrp="1"/>
          </p:cNvSpPr>
          <p:nvPr>
            <p:ph type="sldNum" sz="quarter" idx="12"/>
          </p:nvPr>
        </p:nvSpPr>
        <p:spPr/>
        <p:txBody>
          <a:bodyPr/>
          <a:lstStyle/>
          <a:p>
            <a:fld id="{4B6E2E8A-AC59-B644-B762-DA3E239C63E8}" type="slidenum">
              <a:rPr kumimoji="1" lang="zh-TW" altLang="en-US" smtClean="0"/>
              <a:t>‹#›</a:t>
            </a:fld>
            <a:endParaRPr kumimoji="1" lang="zh-TW" altLang="en-US"/>
          </a:p>
        </p:txBody>
      </p:sp>
      <p:sp>
        <p:nvSpPr>
          <p:cNvPr id="11" name="文字版面配置區 10"/>
          <p:cNvSpPr>
            <a:spLocks noGrp="1"/>
          </p:cNvSpPr>
          <p:nvPr>
            <p:ph type="body" sz="quarter" idx="15"/>
          </p:nvPr>
        </p:nvSpPr>
        <p:spPr>
          <a:xfrm>
            <a:off x="1826148" y="785812"/>
            <a:ext cx="4003675" cy="3856038"/>
          </a:xfrm>
        </p:spPr>
        <p:txBody>
          <a:bodyPr/>
          <a:lstStyle>
            <a:lvl1pPr>
              <a:defRPr sz="1200" b="1" u="none">
                <a:solidFill>
                  <a:srgbClr val="2076C0"/>
                </a:solidFill>
                <a:latin typeface="+mn-lt"/>
              </a:defRPr>
            </a:lvl1pPr>
            <a:lvl2pPr marL="628650" indent="-285750">
              <a:buFont typeface="Arial" charset="0"/>
              <a:buChar char="•"/>
              <a:defRPr sz="1200" b="0" u="none">
                <a:solidFill>
                  <a:srgbClr val="2076C0"/>
                </a:solidFill>
                <a:latin typeface="+mn-lt"/>
              </a:defRPr>
            </a:lvl2pPr>
            <a:lvl3pPr marL="971550" indent="-285750">
              <a:buFont typeface=".AppleSystemUIFont" charset="-120"/>
              <a:buChar char="⁃"/>
              <a:defRPr sz="1200" b="0" u="none">
                <a:solidFill>
                  <a:srgbClr val="2076C0"/>
                </a:solidFill>
                <a:latin typeface="+mn-lt"/>
              </a:defRPr>
            </a:lvl3pPr>
            <a:lvl4pPr marL="1200150" indent="-171450">
              <a:buFont typeface=".AppleSystemUIFont" charset="-120"/>
              <a:buChar char="‣"/>
              <a:defRPr sz="1200" b="0" u="none">
                <a:solidFill>
                  <a:srgbClr val="2076C0"/>
                </a:solidFill>
                <a:latin typeface="+mn-lt"/>
              </a:defRPr>
            </a:lvl4pPr>
            <a:lvl5pPr>
              <a:defRPr b="0" u="none">
                <a:solidFill>
                  <a:srgbClr val="2076C0"/>
                </a:solidFill>
                <a:latin typeface="+mn-lt"/>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p:txBody>
      </p:sp>
      <p:cxnSp>
        <p:nvCxnSpPr>
          <p:cNvPr id="12" name="直線接點 11"/>
          <p:cNvCxnSpPr/>
          <p:nvPr userDrawn="1"/>
        </p:nvCxnSpPr>
        <p:spPr>
          <a:xfrm>
            <a:off x="6188834" y="785812"/>
            <a:ext cx="41727" cy="3744624"/>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文字版面配置區 13"/>
          <p:cNvSpPr>
            <a:spLocks noGrp="1"/>
          </p:cNvSpPr>
          <p:nvPr>
            <p:ph type="body" sz="quarter" idx="16"/>
          </p:nvPr>
        </p:nvSpPr>
        <p:spPr>
          <a:xfrm>
            <a:off x="6430241" y="785669"/>
            <a:ext cx="1397000" cy="3744912"/>
          </a:xfrm>
        </p:spPr>
        <p:txBody>
          <a:bodyPr>
            <a:normAutofit/>
          </a:bodyPr>
          <a:lstStyle>
            <a:lvl1pPr>
              <a:defRPr sz="1200">
                <a:solidFill>
                  <a:schemeClr val="tx1">
                    <a:lumMod val="60000"/>
                    <a:lumOff val="40000"/>
                  </a:schemeClr>
                </a:solidFill>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kumimoji="1" lang="zh-TW" altLang="en-US" dirty="0"/>
              <a:t>按一下以編輯母片文字樣式</a:t>
            </a:r>
          </a:p>
        </p:txBody>
      </p:sp>
    </p:spTree>
    <p:extLst>
      <p:ext uri="{BB962C8B-B14F-4D97-AF65-F5344CB8AC3E}">
        <p14:creationId xmlns:p14="http://schemas.microsoft.com/office/powerpoint/2010/main" val="44249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6050" y="1357312"/>
            <a:ext cx="3771900" cy="2414587"/>
          </a:xfrm>
        </p:spPr>
        <p:txBody>
          <a:bodyPr anchor="ctr">
            <a:normAutofit/>
          </a:bodyPr>
          <a:lstStyle>
            <a:lvl1pPr algn="ctr">
              <a:defRPr sz="3200">
                <a:latin typeface="+mj-lt"/>
              </a:defRPr>
            </a:lvl1pPr>
          </a:lstStyle>
          <a:p>
            <a:r>
              <a:rPr lang="zh-TW" altLang="en-US" dirty="0"/>
              <a:t>按一下以編輯母片標題樣式</a:t>
            </a:r>
            <a:endParaRPr lang="en-US" dirty="0"/>
          </a:p>
        </p:txBody>
      </p:sp>
      <p:sp>
        <p:nvSpPr>
          <p:cNvPr id="6" name="Slide Number Placeholder 5"/>
          <p:cNvSpPr>
            <a:spLocks noGrp="1"/>
          </p:cNvSpPr>
          <p:nvPr>
            <p:ph type="sldNum" sz="quarter" idx="12"/>
          </p:nvPr>
        </p:nvSpPr>
        <p:spPr/>
        <p:txBody>
          <a:bodyPr/>
          <a:lstStyle/>
          <a:p>
            <a:fld id="{4B6E2E8A-AC59-B644-B762-DA3E239C63E8}" type="slidenum">
              <a:rPr kumimoji="1" lang="zh-TW" altLang="en-US" smtClean="0"/>
              <a:t>‹#›</a:t>
            </a:fld>
            <a:endParaRPr kumimoji="1" lang="zh-TW" altLang="en-US"/>
          </a:p>
        </p:txBody>
      </p:sp>
      <p:pic>
        <p:nvPicPr>
          <p:cNvPr id="8" name="圖片 7">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139220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有標題的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投影片編號版面配置區 2"/>
          <p:cNvSpPr>
            <a:spLocks noGrp="1"/>
          </p:cNvSpPr>
          <p:nvPr>
            <p:ph type="sldNum" sz="quarter" idx="10"/>
          </p:nvPr>
        </p:nvSpPr>
        <p:spPr>
          <a:xfrm>
            <a:off x="0" y="4767262"/>
            <a:ext cx="2057400" cy="273844"/>
          </a:xfrm>
        </p:spPr>
        <p:txBody>
          <a:bodyPr/>
          <a:lstStyle/>
          <a:p>
            <a:fld id="{4B6E2E8A-AC59-B644-B762-DA3E239C63E8}" type="slidenum">
              <a:rPr kumimoji="1" lang="zh-TW" altLang="en-US" smtClean="0"/>
              <a:pPr/>
              <a:t>‹#›</a:t>
            </a:fld>
            <a:endParaRPr kumimoji="1" lang="zh-TW" altLang="en-US"/>
          </a:p>
        </p:txBody>
      </p:sp>
      <p:sp>
        <p:nvSpPr>
          <p:cNvPr id="7" name="文字版面配置區 6"/>
          <p:cNvSpPr>
            <a:spLocks noGrp="1"/>
          </p:cNvSpPr>
          <p:nvPr>
            <p:ph type="body" sz="quarter" idx="11"/>
          </p:nvPr>
        </p:nvSpPr>
        <p:spPr>
          <a:xfrm>
            <a:off x="257176" y="1628775"/>
            <a:ext cx="8643937" cy="3138488"/>
          </a:xfrm>
        </p:spPr>
        <p:txBody>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9" name="Subtitle 2"/>
          <p:cNvSpPr>
            <a:spLocks noGrp="1"/>
          </p:cNvSpPr>
          <p:nvPr>
            <p:ph type="subTitle" idx="1"/>
          </p:nvPr>
        </p:nvSpPr>
        <p:spPr>
          <a:xfrm>
            <a:off x="257176" y="785813"/>
            <a:ext cx="8643937" cy="842962"/>
          </a:xfrm>
        </p:spPr>
        <p:txBody>
          <a:bodyPr anchor="ctr">
            <a:normAutofit/>
          </a:bodyPr>
          <a:lstStyle>
            <a:lvl1pPr marL="0" indent="0" algn="l">
              <a:buNone/>
              <a:defRPr sz="2400" b="1">
                <a:solidFill>
                  <a:srgbClr val="2076C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dirty="0"/>
              <a:t>按一下以編輯母片副標題樣式</a:t>
            </a:r>
            <a:endParaRPr lang="en-US" dirty="0"/>
          </a:p>
        </p:txBody>
      </p:sp>
      <p:pic>
        <p:nvPicPr>
          <p:cNvPr id="8" name="圖片 7">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94704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一般內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Slide Number Placeholder 5"/>
          <p:cNvSpPr>
            <a:spLocks noGrp="1"/>
          </p:cNvSpPr>
          <p:nvPr>
            <p:ph type="sldNum" sz="quarter" idx="4"/>
          </p:nvPr>
        </p:nvSpPr>
        <p:spPr>
          <a:xfrm>
            <a:off x="0" y="4767263"/>
            <a:ext cx="2057400" cy="273844"/>
          </a:xfrm>
          <a:prstGeom prst="rect">
            <a:avLst/>
          </a:prstGeom>
        </p:spPr>
        <p:txBody>
          <a:bodyPr vert="horz" lIns="91440" tIns="45720" rIns="91440" bIns="45720" rtlCol="0" anchor="ctr"/>
          <a:lstStyle>
            <a:lvl1pPr algn="l">
              <a:defRPr sz="900">
                <a:solidFill>
                  <a:schemeClr val="bg1">
                    <a:lumMod val="75000"/>
                  </a:schemeClr>
                </a:solidFill>
              </a:defRPr>
            </a:lvl1pPr>
          </a:lstStyle>
          <a:p>
            <a:fld id="{4B6E2E8A-AC59-B644-B762-DA3E239C63E8}" type="slidenum">
              <a:rPr kumimoji="1" lang="zh-TW" altLang="en-US" smtClean="0"/>
              <a:pPr/>
              <a:t>‹#›</a:t>
            </a:fld>
            <a:endParaRPr kumimoji="1" lang="zh-TW" altLang="en-US"/>
          </a:p>
        </p:txBody>
      </p:sp>
      <p:pic>
        <p:nvPicPr>
          <p:cNvPr id="9" name="圖片 8">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191578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問題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a:xfrm>
            <a:off x="277091" y="4773974"/>
            <a:ext cx="2057400" cy="273844"/>
          </a:xfrm>
        </p:spPr>
        <p:txBody>
          <a:bodyPr/>
          <a:lstStyle/>
          <a:p>
            <a:fld id="{4B6E2E8A-AC59-B644-B762-DA3E239C63E8}" type="slidenum">
              <a:rPr kumimoji="1" lang="zh-TW" altLang="en-US" smtClean="0"/>
              <a:pPr/>
              <a:t>‹#›</a:t>
            </a:fld>
            <a:endParaRPr kumimoji="1" lang="zh-TW" altLang="en-US"/>
          </a:p>
        </p:txBody>
      </p:sp>
      <p:sp>
        <p:nvSpPr>
          <p:cNvPr id="5" name="標題 1"/>
          <p:cNvSpPr>
            <a:spLocks noGrp="1"/>
          </p:cNvSpPr>
          <p:nvPr>
            <p:ph type="title"/>
          </p:nvPr>
        </p:nvSpPr>
        <p:spPr>
          <a:xfrm>
            <a:off x="2686050" y="228600"/>
            <a:ext cx="3771900" cy="557213"/>
          </a:xfrm>
        </p:spPr>
        <p:txBody>
          <a:bodyPr anchor="ctr">
            <a:noAutofit/>
          </a:bodyPr>
          <a:lstStyle>
            <a:lvl1pPr algn="ctr">
              <a:defRPr sz="3200"/>
            </a:lvl1pPr>
          </a:lstStyle>
          <a:p>
            <a:r>
              <a:rPr kumimoji="1" lang="zh-TW" altLang="en-US"/>
              <a:t>按一下以編輯母片標題樣式</a:t>
            </a:r>
          </a:p>
        </p:txBody>
      </p:sp>
      <p:sp>
        <p:nvSpPr>
          <p:cNvPr id="9" name="Subtitle 2"/>
          <p:cNvSpPr>
            <a:spLocks noGrp="1"/>
          </p:cNvSpPr>
          <p:nvPr>
            <p:ph type="subTitle" idx="1"/>
          </p:nvPr>
        </p:nvSpPr>
        <p:spPr>
          <a:xfrm>
            <a:off x="442913" y="600075"/>
            <a:ext cx="8215312" cy="812006"/>
          </a:xfrm>
        </p:spPr>
        <p:txBody>
          <a:bodyPr anchor="ctr">
            <a:normAutofit/>
          </a:bodyPr>
          <a:lstStyle>
            <a:lvl1pPr marL="0" indent="0" algn="l">
              <a:buNone/>
              <a:defRPr sz="2400" b="1">
                <a:solidFill>
                  <a:srgbClr val="2076C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dirty="0"/>
              <a:t>按一下以編輯母片副標題樣式</a:t>
            </a:r>
            <a:endParaRPr lang="en-US" dirty="0"/>
          </a:p>
        </p:txBody>
      </p:sp>
      <p:sp>
        <p:nvSpPr>
          <p:cNvPr id="14" name="內容版面配置區 13"/>
          <p:cNvSpPr>
            <a:spLocks noGrp="1"/>
          </p:cNvSpPr>
          <p:nvPr>
            <p:ph sz="quarter" idx="12"/>
          </p:nvPr>
        </p:nvSpPr>
        <p:spPr>
          <a:xfrm>
            <a:off x="442913" y="1412081"/>
            <a:ext cx="8215312" cy="3355182"/>
          </a:xfrm>
        </p:spPr>
        <p:txBody>
          <a:bodyPr/>
          <a:lstStyle>
            <a:lvl1pPr marL="457200" indent="-457200">
              <a:buFont typeface="+mj-lt"/>
              <a:buAutoNum type="arabicParenR"/>
              <a:defRPr/>
            </a:lvl1pPr>
            <a:lvl2pPr marL="342900" indent="0">
              <a:buFont typeface="+mj-lt"/>
              <a:buNone/>
              <a:defRPr/>
            </a:lvl2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pic>
        <p:nvPicPr>
          <p:cNvPr id="8" name="圖片 7">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5106" y="4645678"/>
            <a:ext cx="369887" cy="437139"/>
          </a:xfrm>
          <a:prstGeom prst="rect">
            <a:avLst/>
          </a:prstGeom>
        </p:spPr>
      </p:pic>
    </p:spTree>
    <p:extLst>
      <p:ext uri="{BB962C8B-B14F-4D97-AF65-F5344CB8AC3E}">
        <p14:creationId xmlns:p14="http://schemas.microsoft.com/office/powerpoint/2010/main" val="159427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iz問題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a:xfrm>
            <a:off x="277091" y="4773974"/>
            <a:ext cx="2057400" cy="273844"/>
          </a:xfrm>
        </p:spPr>
        <p:txBody>
          <a:bodyPr/>
          <a:lstStyle/>
          <a:p>
            <a:fld id="{4B6E2E8A-AC59-B644-B762-DA3E239C63E8}" type="slidenum">
              <a:rPr kumimoji="1" lang="zh-TW" altLang="en-US" smtClean="0"/>
              <a:pPr/>
              <a:t>‹#›</a:t>
            </a:fld>
            <a:endParaRPr kumimoji="1" lang="zh-TW" altLang="en-US"/>
          </a:p>
        </p:txBody>
      </p:sp>
      <p:sp>
        <p:nvSpPr>
          <p:cNvPr id="5" name="標題 1"/>
          <p:cNvSpPr>
            <a:spLocks noGrp="1"/>
          </p:cNvSpPr>
          <p:nvPr>
            <p:ph type="title"/>
          </p:nvPr>
        </p:nvSpPr>
        <p:spPr>
          <a:xfrm>
            <a:off x="2686050" y="228600"/>
            <a:ext cx="3771900" cy="557213"/>
          </a:xfrm>
        </p:spPr>
        <p:txBody>
          <a:bodyPr anchor="ctr">
            <a:noAutofit/>
          </a:bodyPr>
          <a:lstStyle>
            <a:lvl1pPr algn="ctr">
              <a:defRPr sz="3200"/>
            </a:lvl1pPr>
          </a:lstStyle>
          <a:p>
            <a:r>
              <a:rPr kumimoji="1" lang="zh-TW" altLang="en-US"/>
              <a:t>按一下以編輯母片標題樣式</a:t>
            </a:r>
          </a:p>
        </p:txBody>
      </p:sp>
      <p:sp>
        <p:nvSpPr>
          <p:cNvPr id="9" name="Subtitle 2"/>
          <p:cNvSpPr>
            <a:spLocks noGrp="1"/>
          </p:cNvSpPr>
          <p:nvPr>
            <p:ph type="subTitle" idx="1"/>
          </p:nvPr>
        </p:nvSpPr>
        <p:spPr>
          <a:xfrm>
            <a:off x="442913" y="785813"/>
            <a:ext cx="8215312" cy="842962"/>
          </a:xfrm>
        </p:spPr>
        <p:txBody>
          <a:bodyPr anchor="ctr">
            <a:normAutofit/>
          </a:bodyPr>
          <a:lstStyle>
            <a:lvl1pPr marL="0" indent="0" algn="l">
              <a:buNone/>
              <a:defRPr sz="2400" b="1">
                <a:solidFill>
                  <a:srgbClr val="2076C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dirty="0"/>
              <a:t>按一下以編輯母片副標題樣式</a:t>
            </a:r>
            <a:endParaRPr lang="en-US" dirty="0"/>
          </a:p>
        </p:txBody>
      </p:sp>
      <p:sp>
        <p:nvSpPr>
          <p:cNvPr id="14" name="內容版面配置區 13"/>
          <p:cNvSpPr>
            <a:spLocks noGrp="1"/>
          </p:cNvSpPr>
          <p:nvPr>
            <p:ph sz="quarter" idx="12"/>
          </p:nvPr>
        </p:nvSpPr>
        <p:spPr>
          <a:xfrm>
            <a:off x="442913" y="1628775"/>
            <a:ext cx="8215312" cy="3138488"/>
          </a:xfrm>
        </p:spPr>
        <p:txBody>
          <a:bodyPr/>
          <a:lstStyle>
            <a:lvl1pPr marL="342900" indent="-342900">
              <a:buFont typeface="+mj-lt"/>
              <a:buAutoNum type="alphaLcParenBoth"/>
              <a:defRPr baseline="0"/>
            </a:lvl1pPr>
            <a:lvl2pPr marL="342900" indent="0">
              <a:buFont typeface="+mj-lt"/>
              <a:buNone/>
              <a:defRPr/>
            </a:lvl2pPr>
          </a:lstStyle>
          <a:p>
            <a:pPr lvl="0"/>
            <a:r>
              <a:rPr kumimoji="1" lang="zh-TW" altLang="en-US" dirty="0"/>
              <a:t>按一下以編輯母片文字樣式</a:t>
            </a:r>
          </a:p>
          <a:p>
            <a:pPr lvl="0"/>
            <a:endParaRPr kumimoji="1" lang="en-US" altLang="zh-TW" dirty="0"/>
          </a:p>
        </p:txBody>
      </p:sp>
      <p:pic>
        <p:nvPicPr>
          <p:cNvPr id="8" name="圖片 7">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5106" y="4645678"/>
            <a:ext cx="369887" cy="437139"/>
          </a:xfrm>
          <a:prstGeom prst="rect">
            <a:avLst/>
          </a:prstGeom>
        </p:spPr>
      </p:pic>
    </p:spTree>
    <p:extLst>
      <p:ext uri="{BB962C8B-B14F-4D97-AF65-F5344CB8AC3E}">
        <p14:creationId xmlns:p14="http://schemas.microsoft.com/office/powerpoint/2010/main" val="6068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swer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a:xfrm>
            <a:off x="277091" y="4773974"/>
            <a:ext cx="2057400" cy="273844"/>
          </a:xfrm>
        </p:spPr>
        <p:txBody>
          <a:bodyPr/>
          <a:lstStyle/>
          <a:p>
            <a:fld id="{4B6E2E8A-AC59-B644-B762-DA3E239C63E8}" type="slidenum">
              <a:rPr kumimoji="1" lang="zh-TW" altLang="en-US" smtClean="0"/>
              <a:pPr/>
              <a:t>‹#›</a:t>
            </a:fld>
            <a:endParaRPr kumimoji="1" lang="zh-TW" altLang="en-US"/>
          </a:p>
        </p:txBody>
      </p:sp>
      <p:sp>
        <p:nvSpPr>
          <p:cNvPr id="5" name="標題 1"/>
          <p:cNvSpPr>
            <a:spLocks noGrp="1"/>
          </p:cNvSpPr>
          <p:nvPr>
            <p:ph type="title"/>
          </p:nvPr>
        </p:nvSpPr>
        <p:spPr>
          <a:xfrm>
            <a:off x="2686050" y="228600"/>
            <a:ext cx="3771900" cy="557213"/>
          </a:xfrm>
        </p:spPr>
        <p:txBody>
          <a:bodyPr anchor="ctr">
            <a:noAutofit/>
          </a:bodyPr>
          <a:lstStyle>
            <a:lvl1pPr algn="ctr">
              <a:defRPr sz="3200"/>
            </a:lvl1pPr>
          </a:lstStyle>
          <a:p>
            <a:r>
              <a:rPr kumimoji="1" lang="zh-TW" altLang="en-US"/>
              <a:t>按一下以編輯母片標題樣式</a:t>
            </a:r>
          </a:p>
        </p:txBody>
      </p:sp>
      <p:sp>
        <p:nvSpPr>
          <p:cNvPr id="9" name="Subtitle 2"/>
          <p:cNvSpPr>
            <a:spLocks noGrp="1"/>
          </p:cNvSpPr>
          <p:nvPr>
            <p:ph type="subTitle" idx="1"/>
          </p:nvPr>
        </p:nvSpPr>
        <p:spPr>
          <a:xfrm>
            <a:off x="442913" y="785813"/>
            <a:ext cx="8215312" cy="842962"/>
          </a:xfrm>
        </p:spPr>
        <p:txBody>
          <a:bodyPr anchor="ctr">
            <a:normAutofit/>
          </a:bodyPr>
          <a:lstStyle>
            <a:lvl1pPr marL="0" indent="0" algn="l">
              <a:buNone/>
              <a:defRPr sz="2400" b="1">
                <a:solidFill>
                  <a:srgbClr val="F1970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dirty="0"/>
              <a:t>按一下以編輯母片副標題樣式</a:t>
            </a:r>
            <a:endParaRPr lang="en-US" dirty="0"/>
          </a:p>
        </p:txBody>
      </p:sp>
      <p:sp>
        <p:nvSpPr>
          <p:cNvPr id="14" name="內容版面配置區 13"/>
          <p:cNvSpPr>
            <a:spLocks noGrp="1"/>
          </p:cNvSpPr>
          <p:nvPr>
            <p:ph sz="quarter" idx="12"/>
          </p:nvPr>
        </p:nvSpPr>
        <p:spPr>
          <a:xfrm>
            <a:off x="442913" y="1628775"/>
            <a:ext cx="8215312" cy="3138488"/>
          </a:xfrm>
        </p:spPr>
        <p:txBody>
          <a:bodyPr/>
          <a:lstStyle>
            <a:lvl1pPr marL="342900" marR="0" indent="-342900" algn="l" defTabSz="685800" rtl="0" eaLnBrk="1" fontAlgn="auto" latinLnBrk="0" hangingPunct="1">
              <a:lnSpc>
                <a:spcPct val="130000"/>
              </a:lnSpc>
              <a:spcBef>
                <a:spcPts val="750"/>
              </a:spcBef>
              <a:spcAft>
                <a:spcPts val="0"/>
              </a:spcAft>
              <a:buClrTx/>
              <a:buSzTx/>
              <a:buFont typeface="+mj-lt"/>
              <a:buNone/>
              <a:tabLst/>
              <a:defRPr baseline="0"/>
            </a:lvl1pPr>
            <a:lvl2pPr marL="342900" indent="0">
              <a:buFont typeface="+mj-lt"/>
              <a:buNone/>
              <a:defRPr/>
            </a:lvl2pPr>
          </a:lstStyle>
          <a:p>
            <a:pPr marL="0" marR="0" lvl="0" indent="0" algn="l" defTabSz="685800" rtl="0" eaLnBrk="1" fontAlgn="auto" latinLnBrk="0" hangingPunct="1">
              <a:lnSpc>
                <a:spcPct val="130000"/>
              </a:lnSpc>
              <a:spcBef>
                <a:spcPts val="750"/>
              </a:spcBef>
              <a:spcAft>
                <a:spcPts val="0"/>
              </a:spcAft>
              <a:buClrTx/>
              <a:buSzTx/>
              <a:tabLst/>
              <a:defRPr/>
            </a:pPr>
            <a:r>
              <a:rPr lang="zh-TW" altLang="en-US" dirty="0"/>
              <a:t>按一下以編輯母片文字樣式</a:t>
            </a:r>
            <a:endParaRPr kumimoji="1" lang="zh-TW" altLang="en-US" dirty="0"/>
          </a:p>
          <a:p>
            <a:pPr lvl="0"/>
            <a:endParaRPr kumimoji="1" lang="en-US" altLang="zh-TW" dirty="0"/>
          </a:p>
        </p:txBody>
      </p:sp>
      <p:pic>
        <p:nvPicPr>
          <p:cNvPr id="7" name="圖片 6">
            <a:hlinkClick r:id="rId3" action="ppaction://hlinksldjump"/>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35106" y="4645678"/>
            <a:ext cx="369887" cy="437139"/>
          </a:xfrm>
          <a:prstGeom prst="rect">
            <a:avLst/>
          </a:prstGeom>
        </p:spPr>
      </p:pic>
    </p:spTree>
    <p:extLst>
      <p:ext uri="{BB962C8B-B14F-4D97-AF65-F5344CB8AC3E}">
        <p14:creationId xmlns:p14="http://schemas.microsoft.com/office/powerpoint/2010/main" val="78506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投影片編號版面配置區 3"/>
          <p:cNvSpPr>
            <a:spLocks noGrp="1"/>
          </p:cNvSpPr>
          <p:nvPr>
            <p:ph type="sldNum" sz="quarter" idx="11"/>
          </p:nvPr>
        </p:nvSpPr>
        <p:spPr>
          <a:xfrm>
            <a:off x="0" y="4773974"/>
            <a:ext cx="2057400" cy="273844"/>
          </a:xfrm>
        </p:spPr>
        <p:txBody>
          <a:bodyPr/>
          <a:lstStyle/>
          <a:p>
            <a:fld id="{4B6E2E8A-AC59-B644-B762-DA3E239C63E8}" type="slidenum">
              <a:rPr kumimoji="1" lang="zh-TW" altLang="en-US" smtClean="0"/>
              <a:pPr/>
              <a:t>‹#›</a:t>
            </a:fld>
            <a:endParaRPr kumimoji="1" lang="zh-TW" altLang="en-US"/>
          </a:p>
        </p:txBody>
      </p:sp>
      <p:pic>
        <p:nvPicPr>
          <p:cNvPr id="11" name="圖片 10">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4604" y="4509908"/>
            <a:ext cx="369887" cy="437139"/>
          </a:xfrm>
          <a:prstGeom prst="rect">
            <a:avLst/>
          </a:prstGeom>
        </p:spPr>
      </p:pic>
    </p:spTree>
    <p:extLst>
      <p:ext uri="{BB962C8B-B14F-4D97-AF65-F5344CB8AC3E}">
        <p14:creationId xmlns:p14="http://schemas.microsoft.com/office/powerpoint/2010/main" val="202916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5382" y="385762"/>
            <a:ext cx="6395604" cy="557213"/>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257176" y="942975"/>
            <a:ext cx="8672512" cy="382428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6" name="Slide Number Placeholder 5"/>
          <p:cNvSpPr>
            <a:spLocks noGrp="1"/>
          </p:cNvSpPr>
          <p:nvPr>
            <p:ph type="sldNum" sz="quarter" idx="4"/>
          </p:nvPr>
        </p:nvSpPr>
        <p:spPr>
          <a:xfrm>
            <a:off x="0" y="4773974"/>
            <a:ext cx="2057400" cy="273844"/>
          </a:xfrm>
          <a:prstGeom prst="rect">
            <a:avLst/>
          </a:prstGeom>
        </p:spPr>
        <p:txBody>
          <a:bodyPr vert="horz" lIns="91440" tIns="45720" rIns="91440" bIns="45720" rtlCol="0" anchor="ctr"/>
          <a:lstStyle>
            <a:lvl1pPr algn="l">
              <a:defRPr sz="900">
                <a:solidFill>
                  <a:schemeClr val="bg1">
                    <a:lumMod val="75000"/>
                  </a:schemeClr>
                </a:solidFill>
              </a:defRPr>
            </a:lvl1pPr>
          </a:lstStyle>
          <a:p>
            <a:fld id="{4B6E2E8A-AC59-B644-B762-DA3E239C63E8}" type="slidenum">
              <a:rPr kumimoji="1" lang="zh-TW" altLang="en-US" smtClean="0"/>
              <a:pPr/>
              <a:t>‹#›</a:t>
            </a:fld>
            <a:endParaRPr kumimoji="1" lang="zh-TW" altLang="en-US"/>
          </a:p>
        </p:txBody>
      </p:sp>
    </p:spTree>
    <p:extLst>
      <p:ext uri="{BB962C8B-B14F-4D97-AF65-F5344CB8AC3E}">
        <p14:creationId xmlns:p14="http://schemas.microsoft.com/office/powerpoint/2010/main" val="2855349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6" r:id="rId4"/>
    <p:sldLayoutId id="2147483662" r:id="rId5"/>
    <p:sldLayoutId id="2147483673" r:id="rId6"/>
    <p:sldLayoutId id="2147483674" r:id="rId7"/>
    <p:sldLayoutId id="2147483675"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hf hdr="0" ftr="0" dt="0"/>
  <p:txStyles>
    <p:titleStyle>
      <a:lvl1pPr algn="r" defTabSz="685800" rtl="0" eaLnBrk="1" latinLnBrk="0" hangingPunct="1">
        <a:lnSpc>
          <a:spcPct val="90000"/>
        </a:lnSpc>
        <a:spcBef>
          <a:spcPct val="0"/>
        </a:spcBef>
        <a:buNone/>
        <a:defRPr sz="1800" b="1" kern="1200">
          <a:solidFill>
            <a:srgbClr val="2076C0"/>
          </a:solidFill>
          <a:latin typeface="+mj-lt"/>
          <a:ea typeface="+mj-ea"/>
          <a:cs typeface="+mj-cs"/>
        </a:defRPr>
      </a:lvl1pPr>
    </p:titleStyle>
    <p:bodyStyle>
      <a:lvl1pPr marL="0" indent="0" algn="l" defTabSz="685800" rtl="0" eaLnBrk="1" latinLnBrk="0" hangingPunct="1">
        <a:lnSpc>
          <a:spcPct val="130000"/>
        </a:lnSpc>
        <a:spcBef>
          <a:spcPts val="0"/>
        </a:spcBef>
        <a:spcAft>
          <a:spcPts val="0"/>
        </a:spcAft>
        <a:buFont typeface="Arial" panose="020B0604020202020204" pitchFamily="34" charset="0"/>
        <a:buNone/>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Arial" panose="020B0604020202020204" pitchFamily="34" charset="0"/>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77.xml"/><Relationship Id="rId3" Type="http://schemas.openxmlformats.org/officeDocument/2006/relationships/slide" Target="slide8.xml"/><Relationship Id="rId7" Type="http://schemas.openxmlformats.org/officeDocument/2006/relationships/slide" Target="slide28.xml"/><Relationship Id="rId12" Type="http://schemas.openxmlformats.org/officeDocument/2006/relationships/slide" Target="slide73.xml"/><Relationship Id="rId2" Type="http://schemas.openxmlformats.org/officeDocument/2006/relationships/slide" Target="slide3.xml"/><Relationship Id="rId16"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62.xml"/><Relationship Id="rId5" Type="http://schemas.openxmlformats.org/officeDocument/2006/relationships/slide" Target="slide13.xml"/><Relationship Id="rId15" Type="http://schemas.openxmlformats.org/officeDocument/2006/relationships/slide" Target="slide87.xml"/><Relationship Id="rId10" Type="http://schemas.openxmlformats.org/officeDocument/2006/relationships/slide" Target="slide55.xml"/><Relationship Id="rId4" Type="http://schemas.openxmlformats.org/officeDocument/2006/relationships/slide" Target="slide11.xml"/><Relationship Id="rId9" Type="http://schemas.openxmlformats.org/officeDocument/2006/relationships/slide" Target="slide47.xml"/><Relationship Id="rId14" Type="http://schemas.openxmlformats.org/officeDocument/2006/relationships/slide" Target="slide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slide" Target="slide36.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slide" Target="slide35.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slide" Target="slide35.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slide" Target="slide34.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slide" Target="slide34.xml"/><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kumimoji="1" lang="en-US" altLang="zh-TW" dirty="0">
                <a:latin typeface="Arial" charset="0"/>
                <a:ea typeface="Arial" charset="0"/>
                <a:cs typeface="Arial" charset="0"/>
              </a:rPr>
              <a:t>Research Misconduct and </a:t>
            </a:r>
            <a:br>
              <a:rPr kumimoji="1" lang="en-US" altLang="zh-TW" dirty="0">
                <a:latin typeface="Arial" charset="0"/>
                <a:ea typeface="Arial" charset="0"/>
                <a:cs typeface="Arial" charset="0"/>
              </a:rPr>
            </a:br>
            <a:r>
              <a:rPr kumimoji="1" lang="en-US" altLang="zh-TW" dirty="0">
                <a:latin typeface="Arial" charset="0"/>
                <a:ea typeface="Arial" charset="0"/>
                <a:cs typeface="Arial" charset="0"/>
              </a:rPr>
              <a:t>Academic Writing Skills</a:t>
            </a:r>
            <a:endParaRPr kumimoji="1" lang="zh-TW" altLang="en-US" dirty="0"/>
          </a:p>
        </p:txBody>
      </p:sp>
      <p:sp>
        <p:nvSpPr>
          <p:cNvPr id="3" name="副標題 2"/>
          <p:cNvSpPr>
            <a:spLocks noGrp="1"/>
          </p:cNvSpPr>
          <p:nvPr>
            <p:ph type="subTitle" idx="1"/>
          </p:nvPr>
        </p:nvSpPr>
        <p:spPr>
          <a:xfrm>
            <a:off x="2857500" y="2940844"/>
            <a:ext cx="3203058" cy="571500"/>
          </a:xfrm>
        </p:spPr>
        <p:txBody>
          <a:bodyPr>
            <a:normAutofit/>
          </a:bodyPr>
          <a:lstStyle/>
          <a:p>
            <a:r>
              <a:rPr kumimoji="1" lang="en-US" altLang="zh-TW" dirty="0"/>
              <a:t>Instructor: _____________</a:t>
            </a:r>
            <a:endParaRPr kumimoji="1" lang="zh-TW" altLang="en-US" dirty="0"/>
          </a:p>
        </p:txBody>
      </p:sp>
      <p:sp>
        <p:nvSpPr>
          <p:cNvPr id="4" name="投影片編號版面配置區 3"/>
          <p:cNvSpPr>
            <a:spLocks noGrp="1"/>
          </p:cNvSpPr>
          <p:nvPr>
            <p:ph type="sldNum" sz="quarter" idx="4294967295"/>
          </p:nvPr>
        </p:nvSpPr>
        <p:spPr>
          <a:xfrm>
            <a:off x="628650" y="4767263"/>
            <a:ext cx="2057400" cy="273844"/>
          </a:xfrm>
        </p:spPr>
        <p:txBody>
          <a:bodyPr/>
          <a:lstStyle/>
          <a:p>
            <a:fld id="{4B6E2E8A-AC59-B644-B762-DA3E239C63E8}" type="slidenum">
              <a:rPr kumimoji="1" lang="zh-TW" altLang="en-US" smtClean="0"/>
              <a:pPr/>
              <a:t>1</a:t>
            </a:fld>
            <a:endParaRPr kumimoji="1" lang="zh-TW" altLang="en-US"/>
          </a:p>
        </p:txBody>
      </p:sp>
    </p:spTree>
    <p:extLst>
      <p:ext uri="{BB962C8B-B14F-4D97-AF65-F5344CB8AC3E}">
        <p14:creationId xmlns:p14="http://schemas.microsoft.com/office/powerpoint/2010/main" val="37380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a:bodyPr>
          <a:lstStyle/>
          <a:p>
            <a:r>
              <a:rPr kumimoji="1" lang="en-US" altLang="zh-TW" dirty="0">
                <a:latin typeface="Arial" charset="0"/>
                <a:ea typeface="Arial" charset="0"/>
                <a:cs typeface="Arial" charset="0"/>
              </a:rPr>
              <a:t>1. The Definition of Misconduct (2/2)</a:t>
            </a:r>
            <a:endParaRPr kumimoji="1" lang="zh-TW" altLang="en-US" dirty="0"/>
          </a:p>
        </p:txBody>
      </p:sp>
      <p:sp>
        <p:nvSpPr>
          <p:cNvPr id="3" name="內容版面配置區 2"/>
          <p:cNvSpPr>
            <a:spLocks noGrp="1"/>
          </p:cNvSpPr>
          <p:nvPr>
            <p:ph idx="1"/>
          </p:nvPr>
        </p:nvSpPr>
        <p:spPr/>
        <p:txBody>
          <a:bodyPr>
            <a:noAutofit/>
          </a:bodyPr>
          <a:lstStyle/>
          <a:p>
            <a:r>
              <a:rPr kumimoji="1" lang="en-US" altLang="zh-TW" dirty="0"/>
              <a:t>However, research misconduct is complicated: the avoidance of FFP is the baseline; other types of misconduct should be regulated and avoided as well. In the following section, we will introduce five types of research misconduct.</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10</a:t>
            </a:fld>
            <a:endParaRPr kumimoji="1" lang="zh-TW" altLang="en-US"/>
          </a:p>
        </p:txBody>
      </p:sp>
    </p:spTree>
    <p:extLst>
      <p:ext uri="{BB962C8B-B14F-4D97-AF65-F5344CB8AC3E}">
        <p14:creationId xmlns:p14="http://schemas.microsoft.com/office/powerpoint/2010/main" val="76615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a:t>
            </a:r>
            <a:br>
              <a:rPr kumimoji="1" lang="en-US" altLang="zh-TW" dirty="0"/>
            </a:br>
            <a:r>
              <a:rPr kumimoji="1" lang="en-US" altLang="zh-TW" dirty="0"/>
              <a:t>Types of Research Misconduct</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11</a:t>
            </a:fld>
            <a:endParaRPr kumimoji="1" lang="zh-TW" altLang="en-US"/>
          </a:p>
        </p:txBody>
      </p:sp>
    </p:spTree>
    <p:extLst>
      <p:ext uri="{BB962C8B-B14F-4D97-AF65-F5344CB8AC3E}">
        <p14:creationId xmlns:p14="http://schemas.microsoft.com/office/powerpoint/2010/main" val="118142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a:bodyPr>
          <a:lstStyle/>
          <a:p>
            <a:r>
              <a:rPr kumimoji="1" lang="en-US" altLang="zh-TW" dirty="0">
                <a:latin typeface="Arial" charset="0"/>
                <a:ea typeface="Arial" charset="0"/>
                <a:cs typeface="Arial" charset="0"/>
              </a:rPr>
              <a:t>2. Types of research misconduct</a:t>
            </a:r>
            <a:endParaRPr kumimoji="1" lang="zh-TW" altLang="en-US" dirty="0"/>
          </a:p>
        </p:txBody>
      </p:sp>
      <p:sp>
        <p:nvSpPr>
          <p:cNvPr id="3" name="內容版面配置區 2"/>
          <p:cNvSpPr>
            <a:spLocks noGrp="1"/>
          </p:cNvSpPr>
          <p:nvPr>
            <p:ph idx="1"/>
          </p:nvPr>
        </p:nvSpPr>
        <p:spPr>
          <a:xfrm>
            <a:off x="257176" y="942975"/>
            <a:ext cx="8258174" cy="745486"/>
          </a:xfrm>
        </p:spPr>
        <p:txBody>
          <a:bodyPr>
            <a:noAutofit/>
          </a:bodyPr>
          <a:lstStyle/>
          <a:p>
            <a:r>
              <a:rPr kumimoji="1" lang="en-US" altLang="zh-TW" dirty="0"/>
              <a:t>Depending on the research stage, research misconduct can be divided into five types namely: </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12</a:t>
            </a:fld>
            <a:endParaRPr kumimoji="1" lang="zh-TW" altLang="en-US"/>
          </a:p>
        </p:txBody>
      </p:sp>
      <p:pic>
        <p:nvPicPr>
          <p:cNvPr id="6" name="圖片 5">
            <a:extLst>
              <a:ext uri="{FF2B5EF4-FFF2-40B4-BE49-F238E27FC236}">
                <a16:creationId xmlns:a16="http://schemas.microsoft.com/office/drawing/2014/main" id="{D3CF8ACC-BB1D-4CD0-8841-8E8E3137A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991" y="1688461"/>
            <a:ext cx="3994577" cy="2333315"/>
          </a:xfrm>
          <a:prstGeom prst="rect">
            <a:avLst/>
          </a:prstGeom>
        </p:spPr>
      </p:pic>
      <p:sp>
        <p:nvSpPr>
          <p:cNvPr id="9" name="內容版面配置區 2"/>
          <p:cNvSpPr txBox="1">
            <a:spLocks/>
          </p:cNvSpPr>
          <p:nvPr/>
        </p:nvSpPr>
        <p:spPr>
          <a:xfrm>
            <a:off x="257176" y="1688461"/>
            <a:ext cx="4557815" cy="3078802"/>
          </a:xfrm>
          <a:prstGeom prst="rect">
            <a:avLst/>
          </a:prstGeom>
        </p:spPr>
        <p:txBody>
          <a:bodyPr vert="horz" lIns="91440" tIns="45720" rIns="91440" bIns="45720" rtlCol="0">
            <a:noAutofit/>
          </a:bodyPr>
          <a:lstStyle>
            <a:lvl1pPr marL="0" indent="0" algn="l" defTabSz="685800" rtl="0" eaLnBrk="1" latinLnBrk="0" hangingPunct="1">
              <a:lnSpc>
                <a:spcPct val="130000"/>
              </a:lnSpc>
              <a:spcBef>
                <a:spcPts val="0"/>
              </a:spcBef>
              <a:spcAft>
                <a:spcPts val="0"/>
              </a:spcAft>
              <a:buFont typeface="Arial" panose="020B0604020202020204" pitchFamily="34" charset="0"/>
              <a:buNone/>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Arial" panose="020B0604020202020204" pitchFamily="34" charset="0"/>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1" indent="-342900">
              <a:buFont typeface="+mj-lt"/>
              <a:buAutoNum type="arabicPeriod"/>
            </a:pPr>
            <a:r>
              <a:rPr kumimoji="1" lang="en-US" altLang="zh-TW" dirty="0"/>
              <a:t>inappropriate data collection</a:t>
            </a:r>
          </a:p>
          <a:p>
            <a:pPr marL="685800" lvl="1" indent="-342900">
              <a:buFont typeface="+mj-lt"/>
              <a:buAutoNum type="arabicPeriod"/>
            </a:pPr>
            <a:r>
              <a:rPr kumimoji="1" lang="en-US" altLang="zh-TW" dirty="0"/>
              <a:t>fabrication (falsification) of lab data</a:t>
            </a:r>
          </a:p>
          <a:p>
            <a:pPr marL="685800" lvl="1" indent="-342900">
              <a:buFont typeface="+mj-lt"/>
              <a:buAutoNum type="arabicPeriod"/>
            </a:pPr>
            <a:r>
              <a:rPr kumimoji="1" lang="en-US" altLang="zh-TW" dirty="0"/>
              <a:t>plagiarism</a:t>
            </a:r>
          </a:p>
          <a:p>
            <a:pPr marL="685800" lvl="1" indent="-342900">
              <a:buFont typeface="+mj-lt"/>
              <a:buAutoNum type="arabicPeriod"/>
            </a:pPr>
            <a:r>
              <a:rPr kumimoji="1" lang="en-US" altLang="zh-TW" dirty="0"/>
              <a:t>inappropriate authorship or designation</a:t>
            </a:r>
          </a:p>
          <a:p>
            <a:pPr marL="685800" lvl="1" indent="-342900">
              <a:buFont typeface="+mj-lt"/>
              <a:buAutoNum type="arabicPeriod"/>
            </a:pPr>
            <a:r>
              <a:rPr kumimoji="1" lang="en-US" altLang="zh-TW" dirty="0"/>
              <a:t>duplicate submission, publication, and application. </a:t>
            </a:r>
          </a:p>
          <a:p>
            <a:pPr lvl="1"/>
            <a:r>
              <a:rPr kumimoji="1" lang="en-US" altLang="zh-TW" dirty="0"/>
              <a:t>These five types of research misconduct are illustrated below.</a:t>
            </a:r>
          </a:p>
        </p:txBody>
      </p:sp>
    </p:spTree>
    <p:extLst>
      <p:ext uri="{BB962C8B-B14F-4D97-AF65-F5344CB8AC3E}">
        <p14:creationId xmlns:p14="http://schemas.microsoft.com/office/powerpoint/2010/main" val="166250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kumimoji="1" lang="en-US" altLang="zh-TW" dirty="0"/>
              <a:t>2.1.</a:t>
            </a:r>
            <a:br>
              <a:rPr kumimoji="1" lang="en-US" altLang="zh-TW" dirty="0"/>
            </a:br>
            <a:r>
              <a:rPr kumimoji="1" lang="en-US" altLang="zh-TW" dirty="0"/>
              <a:t>Inappropriate Data Collection</a:t>
            </a:r>
            <a:endParaRPr kumimoji="1" lang="zh-TW" altLang="en-US" dirty="0"/>
          </a:p>
        </p:txBody>
      </p:sp>
      <p:sp>
        <p:nvSpPr>
          <p:cNvPr id="4" name="投影片編號版面配置區 3"/>
          <p:cNvSpPr>
            <a:spLocks noGrp="1"/>
          </p:cNvSpPr>
          <p:nvPr>
            <p:ph type="sldNum" sz="quarter" idx="12"/>
          </p:nvPr>
        </p:nvSpPr>
        <p:spPr/>
        <p:txBody>
          <a:bodyPr/>
          <a:lstStyle/>
          <a:p>
            <a:fld id="{4B6E2E8A-AC59-B644-B762-DA3E239C63E8}" type="slidenum">
              <a:rPr kumimoji="1" lang="zh-TW" altLang="en-US" smtClean="0"/>
              <a:pPr/>
              <a:t>13</a:t>
            </a:fld>
            <a:endParaRPr kumimoji="1" lang="zh-TW" altLang="en-US"/>
          </a:p>
        </p:txBody>
      </p:sp>
    </p:spTree>
    <p:extLst>
      <p:ext uri="{BB962C8B-B14F-4D97-AF65-F5344CB8AC3E}">
        <p14:creationId xmlns:p14="http://schemas.microsoft.com/office/powerpoint/2010/main" val="39107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14</a:t>
            </a:fld>
            <a:endParaRPr kumimoji="1" lang="zh-TW" altLang="en-US"/>
          </a:p>
        </p:txBody>
      </p:sp>
      <p:sp>
        <p:nvSpPr>
          <p:cNvPr id="3" name="標題 2"/>
          <p:cNvSpPr>
            <a:spLocks noGrp="1"/>
          </p:cNvSpPr>
          <p:nvPr>
            <p:ph type="title"/>
          </p:nvPr>
        </p:nvSpPr>
        <p:spPr/>
        <p:txBody>
          <a:bodyPr/>
          <a:lstStyle/>
          <a:p>
            <a:r>
              <a:rPr kumimoji="1" lang="vi-VN" altLang="zh-TW" dirty="0"/>
              <a:t>Q&amp;A – Q1</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Without the consent of the author, </a:t>
            </a:r>
            <a:r>
              <a:rPr kumimoji="1" lang="en-US" altLang="zh-TW" dirty="0" err="1"/>
              <a:t>Guang</a:t>
            </a:r>
            <a:r>
              <a:rPr kumimoji="1" lang="en-US" altLang="zh-TW" dirty="0"/>
              <a:t> duplicated parts of data and content from that article and pasted to his own report. Is this appropriate? </a:t>
            </a:r>
            <a:endParaRPr kumimoji="1" lang="en-US" altLang="zh-TW" dirty="0">
              <a:highlight>
                <a:srgbClr val="FFFF00"/>
              </a:highlight>
            </a:endParaRPr>
          </a:p>
          <a:p>
            <a:r>
              <a:rPr kumimoji="1" lang="en-US" altLang="zh-TW" dirty="0"/>
              <a:t>If not, what should </a:t>
            </a:r>
            <a:r>
              <a:rPr kumimoji="1" lang="en-US" altLang="zh-TW" dirty="0" err="1"/>
              <a:t>Guang</a:t>
            </a:r>
            <a:r>
              <a:rPr kumimoji="1" lang="en-US" altLang="zh-TW" dirty="0"/>
              <a:t> have done?</a:t>
            </a:r>
          </a:p>
          <a:p>
            <a:endParaRPr kumimoji="1" lang="zh-TW" altLang="en-US" dirty="0"/>
          </a:p>
        </p:txBody>
      </p:sp>
    </p:spTree>
    <p:extLst>
      <p:ext uri="{BB962C8B-B14F-4D97-AF65-F5344CB8AC3E}">
        <p14:creationId xmlns:p14="http://schemas.microsoft.com/office/powerpoint/2010/main" val="20045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15</a:t>
            </a:fld>
            <a:endParaRPr kumimoji="1" lang="zh-TW" altLang="en-US"/>
          </a:p>
        </p:txBody>
      </p:sp>
      <p:sp>
        <p:nvSpPr>
          <p:cNvPr id="3" name="標題 2"/>
          <p:cNvSpPr>
            <a:spLocks noGrp="1"/>
          </p:cNvSpPr>
          <p:nvPr>
            <p:ph type="title"/>
          </p:nvPr>
        </p:nvSpPr>
        <p:spPr/>
        <p:txBody>
          <a:bodyPr/>
          <a:lstStyle/>
          <a:p>
            <a:r>
              <a:rPr kumimoji="1" lang="vi-VN" altLang="zh-TW" dirty="0"/>
              <a:t>Q&amp;A – Q2</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Is it right that Joe ignored the malfunction message of his equipment, continued his experiment, and used the inaccurate data in his research report? </a:t>
            </a:r>
          </a:p>
          <a:p>
            <a:r>
              <a:rPr kumimoji="1" lang="en-US" altLang="zh-TW" dirty="0"/>
              <a:t>If not, what should he have done?</a:t>
            </a:r>
          </a:p>
        </p:txBody>
      </p:sp>
    </p:spTree>
    <p:extLst>
      <p:ext uri="{BB962C8B-B14F-4D97-AF65-F5344CB8AC3E}">
        <p14:creationId xmlns:p14="http://schemas.microsoft.com/office/powerpoint/2010/main" val="210241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2.1. Inappropriate Data Collection (1/6)</a:t>
            </a:r>
            <a:endParaRPr kumimoji="1" lang="zh-TW" altLang="en-US" dirty="0"/>
          </a:p>
        </p:txBody>
      </p:sp>
      <p:sp>
        <p:nvSpPr>
          <p:cNvPr id="7" name="內容版面配置區 6"/>
          <p:cNvSpPr>
            <a:spLocks noGrp="1"/>
          </p:cNvSpPr>
          <p:nvPr>
            <p:ph idx="1"/>
          </p:nvPr>
        </p:nvSpPr>
        <p:spPr/>
        <p:txBody>
          <a:bodyPr/>
          <a:lstStyle/>
          <a:p>
            <a:r>
              <a:rPr kumimoji="1" lang="en-US" altLang="zh-TW" dirty="0"/>
              <a:t>There are two types of inappropriate data collection.</a:t>
            </a:r>
          </a:p>
          <a:p>
            <a:pPr marL="685800" lvl="1" indent="-342900">
              <a:buFont typeface="+mj-lt"/>
              <a:buAutoNum type="arabicPeriod"/>
            </a:pPr>
            <a:r>
              <a:rPr kumimoji="1" lang="en-US" altLang="zh-TW" dirty="0"/>
              <a:t>The first type involves collecting data from living animals or humans and causing physical or psychological discomfort, pain, or death during the whole research process.</a:t>
            </a:r>
            <a:r>
              <a:rPr kumimoji="1" lang="zh-TW" altLang="en-US" dirty="0"/>
              <a:t> </a:t>
            </a:r>
            <a:endParaRPr kumimoji="1" lang="en-US" altLang="zh-TW" dirty="0"/>
          </a:p>
          <a:p>
            <a:pPr marL="685800" lvl="1" indent="-342900">
              <a:buFont typeface="+mj-lt"/>
              <a:buAutoNum type="arabicPeriod"/>
            </a:pPr>
            <a:r>
              <a:rPr kumimoji="1" lang="en-US" altLang="zh-TW" dirty="0"/>
              <a:t>The second type is collecting data from non-living objects and producing problematic data due to human error or equipment malfunction.</a:t>
            </a:r>
          </a:p>
          <a:p>
            <a:endParaRPr kumimoji="1" lang="zh-TW" altLang="en-US" dirty="0"/>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16</a:t>
            </a:fld>
            <a:endParaRPr kumimoji="1" lang="zh-TW" altLang="en-US"/>
          </a:p>
        </p:txBody>
      </p:sp>
    </p:spTree>
    <p:extLst>
      <p:ext uri="{BB962C8B-B14F-4D97-AF65-F5344CB8AC3E}">
        <p14:creationId xmlns:p14="http://schemas.microsoft.com/office/powerpoint/2010/main" val="73065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2.1. Inappropriate Data Collection (2/6)</a:t>
            </a:r>
            <a:endParaRPr kumimoji="1" lang="zh-TW" altLang="en-US" dirty="0"/>
          </a:p>
        </p:txBody>
      </p:sp>
      <p:sp>
        <p:nvSpPr>
          <p:cNvPr id="7" name="內容版面配置區 6"/>
          <p:cNvSpPr>
            <a:spLocks noGrp="1"/>
          </p:cNvSpPr>
          <p:nvPr>
            <p:ph idx="1"/>
          </p:nvPr>
        </p:nvSpPr>
        <p:spPr/>
        <p:txBody>
          <a:bodyPr/>
          <a:lstStyle/>
          <a:p>
            <a:r>
              <a:rPr kumimoji="1" lang="en-US" altLang="zh-TW" dirty="0"/>
              <a:t>The first type of inappropriate data collection occurs when conducting research on human subjects. If researchers do not clearly inform the research subjects about the purposes and the process of the research, or do not obtain their consent, it would not only call into question the authority of the data, but it could harm the subjects both psychologically and physically. </a:t>
            </a:r>
          </a:p>
          <a:p>
            <a:endParaRPr kumimoji="1" lang="en-US" altLang="zh-TW" sz="1000" dirty="0"/>
          </a:p>
          <a:p>
            <a:r>
              <a:rPr kumimoji="1" lang="en-US" altLang="zh-TW" dirty="0"/>
              <a:t>Even if the experiment is non-intrusive or of low risk, such as tracking eye movements or measuring brave waves, researchers should still adhere to the basic principles of research ethics to protect the authenticity of the data and the rights of research subjects.</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17</a:t>
            </a:fld>
            <a:endParaRPr kumimoji="1" lang="zh-TW" altLang="en-US"/>
          </a:p>
        </p:txBody>
      </p:sp>
    </p:spTree>
    <p:extLst>
      <p:ext uri="{BB962C8B-B14F-4D97-AF65-F5344CB8AC3E}">
        <p14:creationId xmlns:p14="http://schemas.microsoft.com/office/powerpoint/2010/main" val="22329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2.1. Inappropriate Data Collection (3/6)</a:t>
            </a:r>
            <a:endParaRPr kumimoji="1" lang="zh-TW" altLang="en-US" dirty="0"/>
          </a:p>
        </p:txBody>
      </p:sp>
      <p:sp>
        <p:nvSpPr>
          <p:cNvPr id="7" name="內容版面配置區 6"/>
          <p:cNvSpPr>
            <a:spLocks noGrp="1"/>
          </p:cNvSpPr>
          <p:nvPr>
            <p:ph idx="1"/>
          </p:nvPr>
        </p:nvSpPr>
        <p:spPr/>
        <p:txBody>
          <a:bodyPr/>
          <a:lstStyle/>
          <a:p>
            <a:r>
              <a:rPr kumimoji="1" lang="en-US" altLang="zh-TW" dirty="0"/>
              <a:t>In general, research projects involving animals or human subjects are more complex. In addition to general research ethics, researchers are expected to abide by laws such as the </a:t>
            </a:r>
            <a:r>
              <a:rPr kumimoji="1" lang="en-US" altLang="zh-TW" dirty="0">
                <a:solidFill>
                  <a:srgbClr val="F19700"/>
                </a:solidFill>
              </a:rPr>
              <a:t>“Act on Human Subject Research” and the “Animal Protection Act.”</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18</a:t>
            </a:fld>
            <a:endParaRPr kumimoji="1" lang="zh-TW" altLang="en-US"/>
          </a:p>
        </p:txBody>
      </p:sp>
    </p:spTree>
    <p:extLst>
      <p:ext uri="{BB962C8B-B14F-4D97-AF65-F5344CB8AC3E}">
        <p14:creationId xmlns:p14="http://schemas.microsoft.com/office/powerpoint/2010/main" val="139468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2.1. Inappropriate Data Collection (4/6)</a:t>
            </a:r>
            <a:endParaRPr kumimoji="1" lang="zh-TW" altLang="en-US" dirty="0"/>
          </a:p>
        </p:txBody>
      </p:sp>
      <p:sp>
        <p:nvSpPr>
          <p:cNvPr id="7" name="內容版面配置區 6"/>
          <p:cNvSpPr>
            <a:spLocks noGrp="1"/>
          </p:cNvSpPr>
          <p:nvPr>
            <p:ph idx="1"/>
          </p:nvPr>
        </p:nvSpPr>
        <p:spPr/>
        <p:txBody>
          <a:bodyPr/>
          <a:lstStyle/>
          <a:p>
            <a:r>
              <a:rPr kumimoji="1" lang="en-US" altLang="zh-TW" dirty="0"/>
              <a:t>The second type of inappropriate data collection can occur when data are collected from non-living objects. This form of research is often undertaken in the fields of electronics and engineering, information technology, natural science, or engineering.</a:t>
            </a:r>
          </a:p>
          <a:p>
            <a:endParaRPr kumimoji="1" lang="en-US" altLang="zh-TW" sz="1000" dirty="0"/>
          </a:p>
          <a:p>
            <a:r>
              <a:rPr kumimoji="1" lang="en-US" altLang="zh-TW" dirty="0"/>
              <a:t>In this type of research, inappropriateness usually occurs as a result of research subjects or researchers not following experimental procedures or the proper steps to operate equipment, or otherwise lacking knowledge about using the lab. Sometimes it happens because of equipment malfunction or calibration failure, resulting in an inaccurate record/documentation.</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19</a:t>
            </a:fld>
            <a:endParaRPr kumimoji="1" lang="zh-TW" altLang="en-US"/>
          </a:p>
        </p:txBody>
      </p:sp>
    </p:spTree>
    <p:extLst>
      <p:ext uri="{BB962C8B-B14F-4D97-AF65-F5344CB8AC3E}">
        <p14:creationId xmlns:p14="http://schemas.microsoft.com/office/powerpoint/2010/main" val="212340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Table of Contents</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2</a:t>
            </a:fld>
            <a:endParaRPr kumimoji="1" lang="zh-TW" altLang="en-US"/>
          </a:p>
        </p:txBody>
      </p:sp>
      <p:sp>
        <p:nvSpPr>
          <p:cNvPr id="5" name="文字版面配置區 4"/>
          <p:cNvSpPr>
            <a:spLocks noGrp="1"/>
          </p:cNvSpPr>
          <p:nvPr>
            <p:ph type="body" sz="quarter" idx="15"/>
          </p:nvPr>
        </p:nvSpPr>
        <p:spPr/>
        <p:txBody>
          <a:bodyPr/>
          <a:lstStyle/>
          <a:p>
            <a:pPr fontAlgn="base"/>
            <a:r>
              <a:rPr lang="en-US" altLang="zh-TW" dirty="0">
                <a:hlinkClick r:id="rId2" action="ppaction://hlinksldjump"/>
              </a:rPr>
              <a:t>Unit Introduction</a:t>
            </a:r>
            <a:endParaRPr lang="en-US" altLang="zh-TW" dirty="0"/>
          </a:p>
          <a:p>
            <a:pPr fontAlgn="base"/>
            <a:r>
              <a:rPr lang="en-US" altLang="zh-TW" dirty="0">
                <a:hlinkClick r:id="rId3" action="ppaction://hlinksldjump"/>
              </a:rPr>
              <a:t>1. The Definition of Misconduct</a:t>
            </a:r>
            <a:r>
              <a:rPr lang="mr-IN" altLang="zh-TW" dirty="0">
                <a:solidFill>
                  <a:schemeClr val="tx1">
                    <a:lumMod val="60000"/>
                    <a:lumOff val="40000"/>
                  </a:schemeClr>
                </a:solidFill>
                <a:hlinkClick r:id="rId3" action="ppaction://hlinksldjump"/>
              </a:rPr>
              <a:t> </a:t>
            </a:r>
            <a:endParaRPr lang="en-US" altLang="zh-TW" dirty="0">
              <a:solidFill>
                <a:schemeClr val="tx1">
                  <a:lumMod val="60000"/>
                  <a:lumOff val="40000"/>
                </a:schemeClr>
              </a:solidFill>
            </a:endParaRPr>
          </a:p>
          <a:p>
            <a:pPr fontAlgn="base"/>
            <a:r>
              <a:rPr lang="en-US" altLang="zh-TW" dirty="0">
                <a:hlinkClick r:id="rId4" action="ppaction://hlinksldjump"/>
              </a:rPr>
              <a:t>2. Types of Research Misconduct</a:t>
            </a:r>
            <a:endParaRPr lang="en-US" altLang="zh-TW" dirty="0">
              <a:solidFill>
                <a:schemeClr val="tx1">
                  <a:lumMod val="60000"/>
                  <a:lumOff val="40000"/>
                </a:schemeClr>
              </a:solidFill>
            </a:endParaRPr>
          </a:p>
          <a:p>
            <a:pPr fontAlgn="base"/>
            <a:r>
              <a:rPr lang="en-US" altLang="zh-TW" dirty="0">
                <a:hlinkClick r:id="rId5" action="ppaction://hlinksldjump"/>
              </a:rPr>
              <a:t>2.1. Inappropriate Data Collection</a:t>
            </a:r>
            <a:endParaRPr lang="en-US" altLang="zh-TW" dirty="0"/>
          </a:p>
          <a:p>
            <a:pPr fontAlgn="base"/>
            <a:r>
              <a:rPr lang="en-US" altLang="zh-TW" dirty="0">
                <a:hlinkClick r:id="rId6" action="ppaction://hlinksldjump"/>
              </a:rPr>
              <a:t>2.2. Data Fabrication and Falsification</a:t>
            </a:r>
            <a:endParaRPr lang="en-US" altLang="zh-TW" dirty="0"/>
          </a:p>
          <a:p>
            <a:pPr fontAlgn="base"/>
            <a:r>
              <a:rPr lang="en-US" altLang="zh-TW" dirty="0">
                <a:hlinkClick r:id="rId7" action="ppaction://hlinksldjump"/>
              </a:rPr>
              <a:t>2.3. Plagiarism</a:t>
            </a:r>
            <a:endParaRPr lang="en-US" altLang="zh-TW" dirty="0"/>
          </a:p>
          <a:p>
            <a:pPr fontAlgn="base"/>
            <a:r>
              <a:rPr lang="en-US" altLang="zh-TW" dirty="0">
                <a:hlinkClick r:id="rId8" action="ppaction://hlinksldjump"/>
              </a:rPr>
              <a:t>2.3.1. The Writing Skill of Paraphrasing</a:t>
            </a:r>
            <a:endParaRPr lang="en-US" altLang="zh-TW" dirty="0"/>
          </a:p>
          <a:p>
            <a:pPr fontAlgn="base"/>
            <a:r>
              <a:rPr lang="en-US" altLang="zh-TW" dirty="0">
                <a:hlinkClick r:id="rId9" action="ppaction://hlinksldjump"/>
              </a:rPr>
              <a:t>2.3.2. The Writing Skill of Summarizing</a:t>
            </a:r>
            <a:endParaRPr lang="en-US" altLang="zh-TW" dirty="0"/>
          </a:p>
          <a:p>
            <a:pPr fontAlgn="base"/>
            <a:r>
              <a:rPr lang="en-US" altLang="zh-TW" dirty="0">
                <a:hlinkClick r:id="rId10" action="ppaction://hlinksldjump"/>
              </a:rPr>
              <a:t>2.3.3. The Writing Skill of Quoting</a:t>
            </a:r>
            <a:endParaRPr lang="en-US" altLang="zh-TW" dirty="0"/>
          </a:p>
          <a:p>
            <a:pPr fontAlgn="base"/>
            <a:r>
              <a:rPr lang="en-US" altLang="zh-TW" dirty="0">
                <a:hlinkClick r:id="rId11" action="ppaction://hlinksldjump"/>
              </a:rPr>
              <a:t>2.4. Inappropriate Authorship</a:t>
            </a:r>
            <a:endParaRPr lang="en-US" altLang="zh-TW" dirty="0"/>
          </a:p>
          <a:p>
            <a:pPr fontAlgn="base"/>
            <a:r>
              <a:rPr lang="en-US" altLang="zh-TW" dirty="0">
                <a:hlinkClick r:id="rId12" action="ppaction://hlinksldjump"/>
              </a:rPr>
              <a:t>2.4.1. Inappropriate Authorship and Designation</a:t>
            </a:r>
            <a:endParaRPr lang="en-US" altLang="zh-TW" dirty="0"/>
          </a:p>
          <a:p>
            <a:pPr fontAlgn="base"/>
            <a:r>
              <a:rPr lang="en-US" altLang="zh-TW" dirty="0">
                <a:hlinkClick r:id="rId13" action="ppaction://hlinksldjump"/>
              </a:rPr>
              <a:t>2.5. Duplicate Submission and Publication</a:t>
            </a:r>
            <a:endParaRPr lang="en-US" altLang="zh-TW" dirty="0"/>
          </a:p>
          <a:p>
            <a:pPr fontAlgn="base"/>
            <a:r>
              <a:rPr lang="en-US" altLang="zh-TW" dirty="0">
                <a:hlinkClick r:id="rId14" action="ppaction://hlinksldjump"/>
              </a:rPr>
              <a:t>3. Conclusion</a:t>
            </a:r>
            <a:endParaRPr lang="en-US" altLang="zh-TW" dirty="0"/>
          </a:p>
          <a:p>
            <a:pPr fontAlgn="base"/>
            <a:r>
              <a:rPr lang="en-US" altLang="zh-TW" dirty="0">
                <a:hlinkClick r:id="rId15" action="ppaction://hlinksldjump"/>
              </a:rPr>
              <a:t>Quiz</a:t>
            </a:r>
            <a:endParaRPr lang="en-US" altLang="zh-TW" dirty="0">
              <a:solidFill>
                <a:schemeClr val="tx1">
                  <a:lumMod val="60000"/>
                  <a:lumOff val="40000"/>
                </a:schemeClr>
              </a:solidFill>
            </a:endParaRPr>
          </a:p>
          <a:p>
            <a:pPr fontAlgn="base"/>
            <a:r>
              <a:rPr lang="en-US" altLang="zh-TW" dirty="0">
                <a:hlinkClick r:id="rId16" action="ppaction://hlinksldjump"/>
              </a:rPr>
              <a:t>References</a:t>
            </a:r>
            <a:endParaRPr lang="en-US" altLang="zh-TW" dirty="0"/>
          </a:p>
          <a:p>
            <a:endParaRPr kumimoji="1" lang="zh-TW" altLang="en-US" dirty="0"/>
          </a:p>
        </p:txBody>
      </p:sp>
      <p:sp>
        <p:nvSpPr>
          <p:cNvPr id="4" name="文字版面配置區 3"/>
          <p:cNvSpPr>
            <a:spLocks noGrp="1"/>
          </p:cNvSpPr>
          <p:nvPr>
            <p:ph type="body" sz="quarter" idx="16"/>
          </p:nvPr>
        </p:nvSpPr>
        <p:spPr/>
        <p:txBody>
          <a:bodyPr>
            <a:normAutofit/>
          </a:bodyPr>
          <a:lstStyle/>
          <a:p>
            <a:pPr algn="l"/>
            <a:r>
              <a:rPr lang="en-US" altLang="zh-TW" dirty="0"/>
              <a:t>p. 3-7</a:t>
            </a:r>
          </a:p>
          <a:p>
            <a:pPr algn="l"/>
            <a:r>
              <a:rPr lang="en-US" altLang="zh-TW" dirty="0"/>
              <a:t>p. 8-10</a:t>
            </a:r>
          </a:p>
          <a:p>
            <a:pPr algn="l"/>
            <a:r>
              <a:rPr lang="en-US" altLang="zh-TW" dirty="0"/>
              <a:t>p. 11-12</a:t>
            </a:r>
          </a:p>
          <a:p>
            <a:pPr algn="l"/>
            <a:r>
              <a:rPr lang="en-US" altLang="zh-TW" dirty="0"/>
              <a:t>p. 13-21</a:t>
            </a:r>
          </a:p>
          <a:p>
            <a:pPr algn="l"/>
            <a:r>
              <a:rPr lang="en-US" altLang="zh-TW" dirty="0"/>
              <a:t>p. 22-27</a:t>
            </a:r>
          </a:p>
          <a:p>
            <a:pPr algn="l"/>
            <a:r>
              <a:rPr lang="en-US" altLang="zh-TW" dirty="0"/>
              <a:t>p. 28-37</a:t>
            </a:r>
          </a:p>
          <a:p>
            <a:pPr algn="l"/>
            <a:r>
              <a:rPr lang="en-US" altLang="zh-TW" dirty="0"/>
              <a:t>p. 38-46</a:t>
            </a:r>
            <a:endParaRPr lang="en-US" altLang="zh-TW" b="1" dirty="0">
              <a:solidFill>
                <a:srgbClr val="2076C0"/>
              </a:solidFill>
            </a:endParaRPr>
          </a:p>
          <a:p>
            <a:pPr algn="l"/>
            <a:r>
              <a:rPr lang="en-US" altLang="zh-TW" dirty="0"/>
              <a:t>p. 47-54</a:t>
            </a:r>
            <a:endParaRPr lang="en-US" altLang="zh-TW" b="1" dirty="0">
              <a:solidFill>
                <a:srgbClr val="2076C0"/>
              </a:solidFill>
            </a:endParaRPr>
          </a:p>
          <a:p>
            <a:pPr algn="l"/>
            <a:r>
              <a:rPr lang="en-US" altLang="zh-TW" dirty="0"/>
              <a:t>p. 55-61</a:t>
            </a:r>
          </a:p>
          <a:p>
            <a:pPr algn="l"/>
            <a:r>
              <a:rPr lang="en-US" altLang="zh-TW" dirty="0"/>
              <a:t>p. 62-72</a:t>
            </a:r>
          </a:p>
          <a:p>
            <a:pPr algn="l"/>
            <a:r>
              <a:rPr lang="en-US" altLang="zh-TW" dirty="0"/>
              <a:t>p. 73-76</a:t>
            </a:r>
          </a:p>
          <a:p>
            <a:pPr algn="l"/>
            <a:r>
              <a:rPr lang="en-US" altLang="zh-TW" dirty="0"/>
              <a:t>p. 77-81</a:t>
            </a:r>
          </a:p>
          <a:p>
            <a:pPr algn="l"/>
            <a:r>
              <a:rPr lang="en-US" altLang="zh-TW" dirty="0"/>
              <a:t>p. 82-86</a:t>
            </a:r>
          </a:p>
          <a:p>
            <a:pPr algn="l"/>
            <a:r>
              <a:rPr lang="en-US" altLang="zh-TW" dirty="0"/>
              <a:t>p. 87-93</a:t>
            </a:r>
          </a:p>
          <a:p>
            <a:pPr algn="l"/>
            <a:r>
              <a:rPr lang="en-US" altLang="zh-TW" dirty="0"/>
              <a:t>p. 94-97</a:t>
            </a:r>
          </a:p>
          <a:p>
            <a:pPr algn="l"/>
            <a:endParaRPr kumimoji="1" lang="zh-TW" altLang="en-US" dirty="0"/>
          </a:p>
        </p:txBody>
      </p:sp>
    </p:spTree>
    <p:extLst>
      <p:ext uri="{BB962C8B-B14F-4D97-AF65-F5344CB8AC3E}">
        <p14:creationId xmlns:p14="http://schemas.microsoft.com/office/powerpoint/2010/main" val="103431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2.1. Inappropriate Data Collection (5/6)</a:t>
            </a:r>
            <a:endParaRPr kumimoji="1" lang="zh-TW" altLang="en-US" dirty="0"/>
          </a:p>
        </p:txBody>
      </p:sp>
      <p:sp>
        <p:nvSpPr>
          <p:cNvPr id="7" name="內容版面配置區 6"/>
          <p:cNvSpPr>
            <a:spLocks noGrp="1"/>
          </p:cNvSpPr>
          <p:nvPr>
            <p:ph idx="1"/>
          </p:nvPr>
        </p:nvSpPr>
        <p:spPr/>
        <p:txBody>
          <a:bodyPr>
            <a:normAutofit/>
          </a:bodyPr>
          <a:lstStyle/>
          <a:p>
            <a:r>
              <a:rPr kumimoji="1" lang="en-US" altLang="zh-TW" dirty="0"/>
              <a:t>To collect, analyze and store data in an appropriate way is a basic professional responsibility of a researcher. Researchers should pay attention to every step throughout the process of data collection. </a:t>
            </a:r>
          </a:p>
          <a:p>
            <a:endParaRPr kumimoji="1" lang="en-US" altLang="zh-TW" sz="1000" dirty="0">
              <a:solidFill>
                <a:srgbClr val="00B050"/>
              </a:solidFill>
              <a:highlight>
                <a:srgbClr val="FFFF00"/>
              </a:highlight>
            </a:endParaRPr>
          </a:p>
          <a:p>
            <a:r>
              <a:rPr kumimoji="1" lang="en-US" altLang="zh-TW" dirty="0"/>
              <a:t>In contrast, if researchers do not pay attention to the details of this process, other researchers might question their research results, which could both damage their credibility and require remedial measures, such as modifying or redoing the research, which could be seen as overly time-and effort-consuming and as a waste of social resources.</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20</a:t>
            </a:fld>
            <a:endParaRPr kumimoji="1" lang="zh-TW" altLang="en-US"/>
          </a:p>
        </p:txBody>
      </p:sp>
    </p:spTree>
    <p:extLst>
      <p:ext uri="{BB962C8B-B14F-4D97-AF65-F5344CB8AC3E}">
        <p14:creationId xmlns:p14="http://schemas.microsoft.com/office/powerpoint/2010/main" val="199623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2.1. Inappropriate Data Collection (6/6)</a:t>
            </a:r>
            <a:endParaRPr kumimoji="1" lang="zh-TW" altLang="en-US" dirty="0"/>
          </a:p>
        </p:txBody>
      </p:sp>
      <p:sp>
        <p:nvSpPr>
          <p:cNvPr id="7" name="內容版面配置區 6"/>
          <p:cNvSpPr>
            <a:spLocks noGrp="1"/>
          </p:cNvSpPr>
          <p:nvPr>
            <p:ph idx="1"/>
          </p:nvPr>
        </p:nvSpPr>
        <p:spPr/>
        <p:txBody>
          <a:bodyPr/>
          <a:lstStyle/>
          <a:p>
            <a:r>
              <a:rPr kumimoji="1" lang="en-US" altLang="zh-TW" dirty="0"/>
              <a:t>Moreover, even if the researcher is given the opportunity to modify or redo the research, it might have already done harm to the subjects both physically and psychologically. A bad data could also lead other researchers into false interpretations, or cause legislative and administrative units to draft improper policies.</a:t>
            </a:r>
          </a:p>
          <a:p>
            <a:endParaRPr kumimoji="1" lang="en-US" altLang="zh-TW" sz="1000" dirty="0"/>
          </a:p>
          <a:p>
            <a:r>
              <a:rPr kumimoji="1" lang="en-US" altLang="zh-TW" dirty="0"/>
              <a:t>Therefore, to ensure the accuracy of the research and to protect other people from misinformation, researchers should pay more attention to the design and planning of their research, examine whether the process fulfills the research ethics requirements, ensure the fairness and quality of the results, and protect the basic rights of all stakeholders.</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21</a:t>
            </a:fld>
            <a:endParaRPr kumimoji="1" lang="zh-TW" altLang="en-US"/>
          </a:p>
        </p:txBody>
      </p:sp>
    </p:spTree>
    <p:extLst>
      <p:ext uri="{BB962C8B-B14F-4D97-AF65-F5344CB8AC3E}">
        <p14:creationId xmlns:p14="http://schemas.microsoft.com/office/powerpoint/2010/main" val="170592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2.2.</a:t>
            </a:r>
            <a:br>
              <a:rPr kumimoji="1" lang="en-US" altLang="zh-TW" dirty="0"/>
            </a:br>
            <a:r>
              <a:rPr kumimoji="1" lang="en-US" altLang="zh-TW" dirty="0"/>
              <a:t>Data Fabrication and Falsification</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22</a:t>
            </a:fld>
            <a:endParaRPr kumimoji="1" lang="zh-TW" altLang="en-US"/>
          </a:p>
        </p:txBody>
      </p:sp>
    </p:spTree>
    <p:extLst>
      <p:ext uri="{BB962C8B-B14F-4D97-AF65-F5344CB8AC3E}">
        <p14:creationId xmlns:p14="http://schemas.microsoft.com/office/powerpoint/2010/main" val="136521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23</a:t>
            </a:fld>
            <a:endParaRPr kumimoji="1" lang="zh-TW" altLang="en-US"/>
          </a:p>
        </p:txBody>
      </p:sp>
      <p:sp>
        <p:nvSpPr>
          <p:cNvPr id="3" name="標題 2"/>
          <p:cNvSpPr>
            <a:spLocks noGrp="1"/>
          </p:cNvSpPr>
          <p:nvPr>
            <p:ph type="title"/>
          </p:nvPr>
        </p:nvSpPr>
        <p:spPr/>
        <p:txBody>
          <a:bodyPr/>
          <a:lstStyle/>
          <a:p>
            <a:r>
              <a:rPr kumimoji="1" lang="vi-VN" altLang="zh-TW" dirty="0"/>
              <a:t>Q&amp;A – Q3</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Is it appropriate that Shin falsified research data only because the original data did not fit the research hypothesis?</a:t>
            </a:r>
          </a:p>
          <a:p>
            <a:r>
              <a:rPr kumimoji="1" lang="en-US" altLang="zh-TW" dirty="0"/>
              <a:t>If Shin had decided not to falsify the data, what else could he have done to meet his advisor's expectations?</a:t>
            </a:r>
          </a:p>
        </p:txBody>
      </p:sp>
    </p:spTree>
    <p:extLst>
      <p:ext uri="{BB962C8B-B14F-4D97-AF65-F5344CB8AC3E}">
        <p14:creationId xmlns:p14="http://schemas.microsoft.com/office/powerpoint/2010/main" val="184000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24</a:t>
            </a:fld>
            <a:endParaRPr kumimoji="1" lang="zh-TW" altLang="en-US"/>
          </a:p>
        </p:txBody>
      </p:sp>
      <p:sp>
        <p:nvSpPr>
          <p:cNvPr id="3" name="標題 2"/>
          <p:cNvSpPr>
            <a:spLocks noGrp="1"/>
          </p:cNvSpPr>
          <p:nvPr>
            <p:ph type="title"/>
          </p:nvPr>
        </p:nvSpPr>
        <p:spPr/>
        <p:txBody>
          <a:bodyPr/>
          <a:lstStyle/>
          <a:p>
            <a:r>
              <a:rPr kumimoji="1" lang="vi-VN" altLang="zh-TW" dirty="0"/>
              <a:t>Q&amp;A – Q4</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Is it appropriate that Flora used a photo of irrelevant objects as a photo of the research results?</a:t>
            </a:r>
          </a:p>
          <a:p>
            <a:r>
              <a:rPr kumimoji="1" lang="en-US" altLang="zh-TW" dirty="0"/>
              <a:t>Would there have been any other way to finish the observation report before the deadline?</a:t>
            </a:r>
          </a:p>
        </p:txBody>
      </p:sp>
    </p:spTree>
    <p:extLst>
      <p:ext uri="{BB962C8B-B14F-4D97-AF65-F5344CB8AC3E}">
        <p14:creationId xmlns:p14="http://schemas.microsoft.com/office/powerpoint/2010/main" val="1498911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2.2. Data Fabrication and Falsification (1/3)</a:t>
            </a:r>
            <a:endParaRPr kumimoji="1" lang="zh-TW" altLang="en-US" dirty="0"/>
          </a:p>
        </p:txBody>
      </p:sp>
      <p:sp>
        <p:nvSpPr>
          <p:cNvPr id="7" name="內容版面配置區 6"/>
          <p:cNvSpPr>
            <a:spLocks noGrp="1"/>
          </p:cNvSpPr>
          <p:nvPr>
            <p:ph idx="1"/>
          </p:nvPr>
        </p:nvSpPr>
        <p:spPr/>
        <p:txBody>
          <a:bodyPr/>
          <a:lstStyle/>
          <a:p>
            <a:r>
              <a:rPr kumimoji="1" lang="en-US" altLang="zh-TW" dirty="0"/>
              <a:t>Data fabrication and data falsification both violate research ethics. Fabrication involves researchers making up data, including visual graphics, figures, or research processes, as research results and including them in publications.</a:t>
            </a:r>
          </a:p>
          <a:p>
            <a:endParaRPr kumimoji="1" lang="en-US" altLang="zh-TW" sz="1000" dirty="0"/>
          </a:p>
          <a:p>
            <a:r>
              <a:rPr kumimoji="1" lang="en-US" altLang="zh-TW" dirty="0"/>
              <a:t>Falsification involves researchers deliberately manipulating research data, figures, processes, and equipment to support claims, hypotheses or other data. Falsification also includes hiding research results that do not meet the expected outcomes or tweaking the data to make the results prettier, resulting in misrepresentation of the research results.</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25</a:t>
            </a:fld>
            <a:endParaRPr kumimoji="1" lang="zh-TW" altLang="en-US"/>
          </a:p>
        </p:txBody>
      </p:sp>
    </p:spTree>
    <p:extLst>
      <p:ext uri="{BB962C8B-B14F-4D97-AF65-F5344CB8AC3E}">
        <p14:creationId xmlns:p14="http://schemas.microsoft.com/office/powerpoint/2010/main" val="400381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2.2. Data Fabrication and Falsification (2/3)</a:t>
            </a:r>
            <a:endParaRPr kumimoji="1" lang="zh-TW" altLang="en-US" dirty="0"/>
          </a:p>
        </p:txBody>
      </p:sp>
      <p:sp>
        <p:nvSpPr>
          <p:cNvPr id="7" name="內容版面配置區 6"/>
          <p:cNvSpPr>
            <a:spLocks noGrp="1"/>
          </p:cNvSpPr>
          <p:nvPr>
            <p:ph idx="1"/>
          </p:nvPr>
        </p:nvSpPr>
        <p:spPr/>
        <p:txBody>
          <a:bodyPr/>
          <a:lstStyle/>
          <a:p>
            <a:r>
              <a:rPr kumimoji="1" lang="en-US" altLang="zh-TW" dirty="0"/>
              <a:t>During the research process, researchers should never operate equipment inappropriately or falsify data, charts, and other content due to lack of time, pressure from publications, or the search for perfect results.</a:t>
            </a:r>
          </a:p>
          <a:p>
            <a:endParaRPr kumimoji="1" lang="en-US" altLang="zh-TW" dirty="0"/>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26</a:t>
            </a:fld>
            <a:endParaRPr kumimoji="1" lang="zh-TW" altLang="en-US"/>
          </a:p>
        </p:txBody>
      </p:sp>
    </p:spTree>
    <p:extLst>
      <p:ext uri="{BB962C8B-B14F-4D97-AF65-F5344CB8AC3E}">
        <p14:creationId xmlns:p14="http://schemas.microsoft.com/office/powerpoint/2010/main" val="10895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2.2. Data Fabrication and Falsification (3/3)</a:t>
            </a:r>
            <a:endParaRPr kumimoji="1" lang="zh-TW" altLang="en-US" dirty="0"/>
          </a:p>
        </p:txBody>
      </p:sp>
      <p:sp>
        <p:nvSpPr>
          <p:cNvPr id="7" name="內容版面配置區 6"/>
          <p:cNvSpPr>
            <a:spLocks noGrp="1"/>
          </p:cNvSpPr>
          <p:nvPr>
            <p:ph idx="1"/>
          </p:nvPr>
        </p:nvSpPr>
        <p:spPr/>
        <p:txBody>
          <a:bodyPr/>
          <a:lstStyle/>
          <a:p>
            <a:r>
              <a:rPr kumimoji="1" lang="en-US" altLang="zh-TW" dirty="0"/>
              <a:t>In recent years, the journal review mechanism has become more rigorous. In addition, due to rapid information transmission, every published research thesis can now be conveniently accessed by a larger audience; therefore, fabrication or falsification of data can easily be caught </a:t>
            </a:r>
          </a:p>
          <a:p>
            <a:endParaRPr kumimoji="1" lang="en-US" altLang="zh-TW" sz="1000" dirty="0"/>
          </a:p>
          <a:p>
            <a:r>
              <a:rPr kumimoji="1" lang="en-US" altLang="zh-TW" dirty="0"/>
              <a:t>It is important to conduct research with integrity. If a researcher is found fabricating or falsifying research results, not only will it damage the public's trust in academia but the researcher will also suffer criticism from the public leaving his/her research career in permanent disgrace.</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27</a:t>
            </a:fld>
            <a:endParaRPr kumimoji="1" lang="zh-TW" altLang="en-US"/>
          </a:p>
        </p:txBody>
      </p:sp>
    </p:spTree>
    <p:extLst>
      <p:ext uri="{BB962C8B-B14F-4D97-AF65-F5344CB8AC3E}">
        <p14:creationId xmlns:p14="http://schemas.microsoft.com/office/powerpoint/2010/main" val="69525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a:t>
            </a:r>
            <a:br>
              <a:rPr kumimoji="1" lang="en-US" altLang="zh-TW" dirty="0"/>
            </a:br>
            <a:r>
              <a:rPr kumimoji="1" lang="en-US" altLang="zh-TW" dirty="0"/>
              <a:t>Plagiarism</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28</a:t>
            </a:fld>
            <a:endParaRPr kumimoji="1" lang="zh-TW" altLang="en-US"/>
          </a:p>
        </p:txBody>
      </p:sp>
    </p:spTree>
    <p:extLst>
      <p:ext uri="{BB962C8B-B14F-4D97-AF65-F5344CB8AC3E}">
        <p14:creationId xmlns:p14="http://schemas.microsoft.com/office/powerpoint/2010/main" val="170924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29</a:t>
            </a:fld>
            <a:endParaRPr kumimoji="1" lang="zh-TW" altLang="en-US"/>
          </a:p>
        </p:txBody>
      </p:sp>
      <p:sp>
        <p:nvSpPr>
          <p:cNvPr id="3" name="標題 2"/>
          <p:cNvSpPr>
            <a:spLocks noGrp="1"/>
          </p:cNvSpPr>
          <p:nvPr>
            <p:ph type="title"/>
          </p:nvPr>
        </p:nvSpPr>
        <p:spPr/>
        <p:txBody>
          <a:bodyPr/>
          <a:lstStyle/>
          <a:p>
            <a:r>
              <a:rPr kumimoji="1" lang="vi-VN" altLang="zh-TW" dirty="0"/>
              <a:t>Q&amp;A – Q5</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Is it appropriate that </a:t>
            </a:r>
            <a:r>
              <a:rPr kumimoji="1" lang="en-US" altLang="zh-TW" dirty="0" err="1"/>
              <a:t>Guang</a:t>
            </a:r>
            <a:r>
              <a:rPr kumimoji="1" lang="en-US" altLang="zh-TW" dirty="0"/>
              <a:t> copied the Web articles and used them in his report?</a:t>
            </a:r>
          </a:p>
          <a:p>
            <a:r>
              <a:rPr kumimoji="1" lang="en-US" altLang="zh-TW" dirty="0"/>
              <a:t>Is there another way to cite others’ articles rather than simply copying-and-pasting?</a:t>
            </a:r>
          </a:p>
        </p:txBody>
      </p:sp>
    </p:spTree>
    <p:extLst>
      <p:ext uri="{BB962C8B-B14F-4D97-AF65-F5344CB8AC3E}">
        <p14:creationId xmlns:p14="http://schemas.microsoft.com/office/powerpoint/2010/main" val="142361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a:t>Unit Introduction</a:t>
            </a:r>
            <a:endParaRPr kumimoji="1" lang="zh-TW" altLang="en-US" sz="3200"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3</a:t>
            </a:fld>
            <a:endParaRPr kumimoji="1" lang="zh-TW" altLang="en-US"/>
          </a:p>
        </p:txBody>
      </p:sp>
    </p:spTree>
    <p:extLst>
      <p:ext uri="{BB962C8B-B14F-4D97-AF65-F5344CB8AC3E}">
        <p14:creationId xmlns:p14="http://schemas.microsoft.com/office/powerpoint/2010/main" val="155306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2.3. Plagiarism (1/2)</a:t>
            </a:r>
            <a:endParaRPr kumimoji="1" lang="zh-TW" altLang="en-US" dirty="0"/>
          </a:p>
        </p:txBody>
      </p:sp>
      <p:sp>
        <p:nvSpPr>
          <p:cNvPr id="7" name="內容版面配置區 6"/>
          <p:cNvSpPr>
            <a:spLocks noGrp="1"/>
          </p:cNvSpPr>
          <p:nvPr>
            <p:ph idx="1"/>
          </p:nvPr>
        </p:nvSpPr>
        <p:spPr/>
        <p:txBody>
          <a:bodyPr/>
          <a:lstStyle/>
          <a:p>
            <a:r>
              <a:rPr kumimoji="1" lang="en-US" altLang="zh-TW" dirty="0"/>
              <a:t>Plagiarism is a common type of research misconduct. According to the Oxford dictionary, plagiarism means “The practice of taking some else's work or ideas and passing them off as one's own” </a:t>
            </a:r>
            <a:r>
              <a:rPr kumimoji="1" lang="en-US" altLang="zh-TW" sz="1200" dirty="0">
                <a:solidFill>
                  <a:schemeClr val="bg1">
                    <a:lumMod val="75000"/>
                  </a:schemeClr>
                </a:solidFill>
              </a:rPr>
              <a:t>(Oxford University Press, 2015).</a:t>
            </a:r>
          </a:p>
          <a:p>
            <a:endParaRPr kumimoji="1" lang="en-US" altLang="zh-TW" sz="1000" dirty="0"/>
          </a:p>
          <a:p>
            <a:r>
              <a:rPr kumimoji="1" lang="en-US" altLang="zh-TW" dirty="0"/>
              <a:t>Plagiarism refers to the act of copying and using others’ published works, including text and graphics, without clearly stating the source </a:t>
            </a:r>
            <a:r>
              <a:rPr kumimoji="1" lang="en-US" altLang="zh-TW" sz="1200" dirty="0">
                <a:solidFill>
                  <a:schemeClr val="bg1">
                    <a:lumMod val="75000"/>
                  </a:schemeClr>
                </a:solidFill>
              </a:rPr>
              <a:t>(</a:t>
            </a:r>
            <a:r>
              <a:rPr kumimoji="1" lang="en-US" altLang="zh-TW" sz="1200" dirty="0" err="1">
                <a:solidFill>
                  <a:schemeClr val="bg1">
                    <a:lumMod val="75000"/>
                  </a:schemeClr>
                </a:solidFill>
              </a:rPr>
              <a:t>Steneck</a:t>
            </a:r>
            <a:r>
              <a:rPr kumimoji="1" lang="en-US" altLang="zh-TW" sz="1200" dirty="0">
                <a:solidFill>
                  <a:schemeClr val="bg1">
                    <a:lumMod val="75000"/>
                  </a:schemeClr>
                </a:solidFill>
              </a:rPr>
              <a:t>, 2007). </a:t>
            </a:r>
          </a:p>
          <a:p>
            <a:endParaRPr kumimoji="1" lang="en-US" altLang="zh-TW" sz="1000" dirty="0"/>
          </a:p>
          <a:p>
            <a:r>
              <a:rPr kumimoji="1" lang="en-US" altLang="zh-TW" dirty="0"/>
              <a:t>In addition, direct translation of others' work without giving credit to the original authors also constitutes plagiarism.</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30</a:t>
            </a:fld>
            <a:endParaRPr kumimoji="1" lang="zh-TW" altLang="en-US"/>
          </a:p>
        </p:txBody>
      </p:sp>
    </p:spTree>
    <p:extLst>
      <p:ext uri="{BB962C8B-B14F-4D97-AF65-F5344CB8AC3E}">
        <p14:creationId xmlns:p14="http://schemas.microsoft.com/office/powerpoint/2010/main" val="95169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kumimoji="1" lang="en-US" altLang="zh-TW" dirty="0"/>
              <a:t>2.3. Plagiarism (2/2)</a:t>
            </a:r>
            <a:endParaRPr kumimoji="1" lang="zh-TW" altLang="en-US" dirty="0"/>
          </a:p>
        </p:txBody>
      </p:sp>
      <p:sp>
        <p:nvSpPr>
          <p:cNvPr id="7" name="內容版面配置區 6"/>
          <p:cNvSpPr>
            <a:spLocks noGrp="1"/>
          </p:cNvSpPr>
          <p:nvPr>
            <p:ph idx="1"/>
          </p:nvPr>
        </p:nvSpPr>
        <p:spPr/>
        <p:txBody>
          <a:bodyPr/>
          <a:lstStyle/>
          <a:p>
            <a:r>
              <a:rPr kumimoji="1" lang="en-US" altLang="zh-TW" dirty="0"/>
              <a:t>To avoid plagiarism, researchers must not only cite their sources but also use appropriate writing strategies to compose their papers, such as “quotation,” “citation,” and “summarizing.”</a:t>
            </a:r>
          </a:p>
          <a:p>
            <a:endParaRPr kumimoji="1" lang="en-US" altLang="zh-TW" sz="1000" dirty="0"/>
          </a:p>
          <a:p>
            <a:r>
              <a:rPr kumimoji="1" lang="en-US" altLang="zh-TW" dirty="0"/>
              <a:t>The most common form of plagiarism is “inappropriate citation,” which refers to the act of (1) slightly modifying the original text and using it as one’s own, or (2) translating an entire paper into another language word for word, and yet only citing it as a reference.</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31</a:t>
            </a:fld>
            <a:endParaRPr kumimoji="1" lang="zh-TW" altLang="en-US"/>
          </a:p>
        </p:txBody>
      </p:sp>
    </p:spTree>
    <p:extLst>
      <p:ext uri="{BB962C8B-B14F-4D97-AF65-F5344CB8AC3E}">
        <p14:creationId xmlns:p14="http://schemas.microsoft.com/office/powerpoint/2010/main" val="1099989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099348" y="2840603"/>
            <a:ext cx="1257300" cy="1562100"/>
          </a:xfrm>
          <a:prstGeom prst="rect">
            <a:avLst/>
          </a:prstGeom>
        </p:spPr>
      </p:pic>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866" y="2191258"/>
            <a:ext cx="6227196" cy="1186039"/>
          </a:xfrm>
          <a:prstGeom prst="rect">
            <a:avLst/>
          </a:prstGeom>
        </p:spPr>
      </p:pic>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32</a:t>
            </a:fld>
            <a:endParaRPr kumimoji="1" lang="zh-TW" altLang="en-US"/>
          </a:p>
        </p:txBody>
      </p:sp>
      <p:sp>
        <p:nvSpPr>
          <p:cNvPr id="3" name="標題 2"/>
          <p:cNvSpPr>
            <a:spLocks noGrp="1"/>
          </p:cNvSpPr>
          <p:nvPr>
            <p:ph type="title"/>
          </p:nvPr>
        </p:nvSpPr>
        <p:spPr/>
        <p:txBody>
          <a:bodyPr/>
          <a:lstStyle/>
          <a:p>
            <a:r>
              <a:rPr kumimoji="1" lang="vi-VN" altLang="zh-TW" dirty="0"/>
              <a:t>Q&amp;A – Q6-1</a:t>
            </a:r>
            <a:endParaRPr kumimoji="1" lang="zh-TW" altLang="en-US" dirty="0"/>
          </a:p>
        </p:txBody>
      </p:sp>
      <p:sp>
        <p:nvSpPr>
          <p:cNvPr id="4" name="副標題 3"/>
          <p:cNvSpPr>
            <a:spLocks noGrp="1"/>
          </p:cNvSpPr>
          <p:nvPr>
            <p:ph type="subTitle" idx="1"/>
          </p:nvPr>
        </p:nvSpPr>
        <p:spPr>
          <a:xfrm>
            <a:off x="442913" y="315265"/>
            <a:ext cx="8215312" cy="812006"/>
          </a:xfrm>
        </p:spPr>
        <p:txBody>
          <a:bodyPr>
            <a:normAutofit/>
          </a:bodyPr>
          <a:lstStyle/>
          <a:p>
            <a:r>
              <a:rPr kumimoji="1" lang="en-US" altLang="zh-TW" dirty="0"/>
              <a:t>Think About it</a:t>
            </a:r>
          </a:p>
        </p:txBody>
      </p:sp>
      <p:sp>
        <p:nvSpPr>
          <p:cNvPr id="5" name="內容版面配置區 4"/>
          <p:cNvSpPr>
            <a:spLocks noGrp="1"/>
          </p:cNvSpPr>
          <p:nvPr>
            <p:ph sz="quarter" idx="12"/>
          </p:nvPr>
        </p:nvSpPr>
        <p:spPr>
          <a:xfrm>
            <a:off x="442913" y="864031"/>
            <a:ext cx="8215312" cy="1663631"/>
          </a:xfrm>
        </p:spPr>
        <p:txBody>
          <a:bodyPr>
            <a:normAutofit/>
          </a:bodyPr>
          <a:lstStyle/>
          <a:p>
            <a:pPr marL="0" indent="0">
              <a:buNone/>
            </a:pPr>
            <a:r>
              <a:rPr kumimoji="1" lang="en-US" altLang="zh-TW" b="1" dirty="0"/>
              <a:t>In different scenarios, which action is most acceptable by the public?</a:t>
            </a:r>
          </a:p>
          <a:p>
            <a:pPr lvl="1"/>
            <a:r>
              <a:rPr kumimoji="1" lang="en-US" altLang="zh-TW" dirty="0"/>
              <a:t>Joe was very interested in a research article published in 1990, and he wanted to use</a:t>
            </a:r>
            <a:r>
              <a:rPr kumimoji="1" lang="zh-TW" altLang="en-US" dirty="0"/>
              <a:t> </a:t>
            </a:r>
            <a:r>
              <a:rPr kumimoji="1" lang="en-US" altLang="zh-TW" dirty="0"/>
              <a:t>the same research methods to conduct his own research so he could</a:t>
            </a:r>
            <a:r>
              <a:rPr kumimoji="1" lang="zh-TW" altLang="en-US" dirty="0"/>
              <a:t> </a:t>
            </a:r>
            <a:r>
              <a:rPr kumimoji="1" lang="en-US" altLang="zh-TW" dirty="0"/>
              <a:t>compare</a:t>
            </a:r>
            <a:r>
              <a:rPr kumimoji="1" lang="zh-TW" altLang="en-US" dirty="0"/>
              <a:t> </a:t>
            </a:r>
            <a:r>
              <a:rPr kumimoji="1" lang="en-US" altLang="zh-TW" dirty="0"/>
              <a:t>the differences.</a:t>
            </a:r>
          </a:p>
        </p:txBody>
      </p:sp>
      <p:sp>
        <p:nvSpPr>
          <p:cNvPr id="7" name="內容版面配置區 4"/>
          <p:cNvSpPr txBox="1">
            <a:spLocks/>
          </p:cNvSpPr>
          <p:nvPr/>
        </p:nvSpPr>
        <p:spPr>
          <a:xfrm>
            <a:off x="2310928" y="2304974"/>
            <a:ext cx="6187176" cy="812005"/>
          </a:xfrm>
          <a:prstGeom prst="rect">
            <a:avLst/>
          </a:prstGeom>
        </p:spPr>
        <p:txBody>
          <a:bodyPr vert="horz" lIns="91440" tIns="45720" rIns="91440" bIns="45720" rtlCol="0">
            <a:normAutofit/>
          </a:bodyPr>
          <a:lstStyle>
            <a:lvl1pPr marL="457200" indent="-457200" algn="l" defTabSz="685800" rtl="0" eaLnBrk="1" latinLnBrk="0" hangingPunct="1">
              <a:lnSpc>
                <a:spcPct val="130000"/>
              </a:lnSpc>
              <a:spcBef>
                <a:spcPts val="0"/>
              </a:spcBef>
              <a:spcAft>
                <a:spcPts val="0"/>
              </a:spcAft>
              <a:buFont typeface="+mj-lt"/>
              <a:buAutoNum type="arabicParenR"/>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mj-lt"/>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TW" sz="1400" dirty="0"/>
              <a:t>I</a:t>
            </a:r>
            <a:r>
              <a:rPr lang="zh-TW" altLang="en-US" sz="1400" dirty="0"/>
              <a:t> </a:t>
            </a:r>
            <a:r>
              <a:rPr lang="en-US" altLang="zh-TW" sz="1400" dirty="0"/>
              <a:t>have to cite the article and state</a:t>
            </a:r>
            <a:r>
              <a:rPr lang="zh-TW" altLang="en-US" sz="1400" dirty="0"/>
              <a:t> </a:t>
            </a:r>
            <a:r>
              <a:rPr lang="en-US" altLang="zh-TW" sz="1400" dirty="0"/>
              <a:t>my research objectives. Follow the same</a:t>
            </a:r>
            <a:r>
              <a:rPr lang="zh-TW" altLang="en-US" sz="1400" dirty="0"/>
              <a:t> </a:t>
            </a:r>
            <a:r>
              <a:rPr lang="en-US" altLang="zh-TW" sz="1400" dirty="0"/>
              <a:t>procedure again and compare the two research</a:t>
            </a:r>
            <a:r>
              <a:rPr lang="zh-TW" altLang="en-US" sz="1400" dirty="0"/>
              <a:t> </a:t>
            </a:r>
            <a:r>
              <a:rPr lang="en-US" altLang="zh-TW" sz="1400" dirty="0"/>
              <a:t>results.</a:t>
            </a:r>
            <a:endParaRPr lang="en-US" altLang="zh-TW" sz="1400" dirty="0">
              <a:effectLst/>
            </a:endParaRPr>
          </a:p>
        </p:txBody>
      </p:sp>
      <p:sp>
        <p:nvSpPr>
          <p:cNvPr id="8" name="矩形 7"/>
          <p:cNvSpPr/>
          <p:nvPr/>
        </p:nvSpPr>
        <p:spPr>
          <a:xfrm>
            <a:off x="1099348" y="4409619"/>
            <a:ext cx="1257300" cy="292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文字方塊 8"/>
          <p:cNvSpPr txBox="1"/>
          <p:nvPr/>
        </p:nvSpPr>
        <p:spPr>
          <a:xfrm>
            <a:off x="1436893" y="4371129"/>
            <a:ext cx="582211" cy="369332"/>
          </a:xfrm>
          <a:prstGeom prst="rect">
            <a:avLst/>
          </a:prstGeom>
          <a:noFill/>
        </p:spPr>
        <p:txBody>
          <a:bodyPr wrap="none" rtlCol="0">
            <a:spAutoFit/>
          </a:bodyPr>
          <a:lstStyle/>
          <a:p>
            <a:r>
              <a:rPr kumimoji="1" lang="en-US" altLang="zh-TW" sz="1800" b="1">
                <a:solidFill>
                  <a:schemeClr val="bg1"/>
                </a:solidFill>
              </a:rPr>
              <a:t>Joe</a:t>
            </a:r>
            <a:endParaRPr kumimoji="1" lang="zh-TW" altLang="en-US" sz="1800" b="1" dirty="0">
              <a:solidFill>
                <a:schemeClr val="bg1"/>
              </a:solidFill>
            </a:endParaRPr>
          </a:p>
        </p:txBody>
      </p:sp>
      <p:sp>
        <p:nvSpPr>
          <p:cNvPr id="12" name="橢圓 11">
            <a:hlinkClick r:id="rId4" action="ppaction://hlinksldjump"/>
          </p:cNvPr>
          <p:cNvSpPr/>
          <p:nvPr/>
        </p:nvSpPr>
        <p:spPr>
          <a:xfrm>
            <a:off x="3757935" y="3928542"/>
            <a:ext cx="792634" cy="792634"/>
          </a:xfrm>
          <a:prstGeom prst="ellipse">
            <a:avLst/>
          </a:prstGeom>
          <a:noFill/>
          <a:ln w="250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乘號 12">
            <a:hlinkClick r:id="rId5" action="ppaction://hlinksldjump"/>
          </p:cNvPr>
          <p:cNvSpPr/>
          <p:nvPr/>
        </p:nvSpPr>
        <p:spPr>
          <a:xfrm>
            <a:off x="5312777" y="3621653"/>
            <a:ext cx="1419454" cy="141945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內容版面配置區 4"/>
          <p:cNvSpPr txBox="1">
            <a:spLocks/>
          </p:cNvSpPr>
          <p:nvPr/>
        </p:nvSpPr>
        <p:spPr>
          <a:xfrm>
            <a:off x="2019104" y="3300778"/>
            <a:ext cx="6112795" cy="717464"/>
          </a:xfrm>
          <a:prstGeom prst="rect">
            <a:avLst/>
          </a:prstGeom>
        </p:spPr>
        <p:txBody>
          <a:bodyPr vert="horz" lIns="91440" tIns="45720" rIns="91440" bIns="45720" rtlCol="0">
            <a:normAutofit/>
          </a:bodyPr>
          <a:lstStyle>
            <a:lvl1pPr marL="457200" indent="-457200" algn="l" defTabSz="685800" rtl="0" eaLnBrk="1" latinLnBrk="0" hangingPunct="1">
              <a:lnSpc>
                <a:spcPct val="130000"/>
              </a:lnSpc>
              <a:spcBef>
                <a:spcPts val="0"/>
              </a:spcBef>
              <a:spcAft>
                <a:spcPts val="0"/>
              </a:spcAft>
              <a:buFont typeface="+mj-lt"/>
              <a:buAutoNum type="arabicParenR"/>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mj-lt"/>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TW" sz="1600" b="1" dirty="0">
                <a:solidFill>
                  <a:schemeClr val="accent2"/>
                </a:solidFill>
              </a:rPr>
              <a:t>Q6-1: Is Joe's decision and action appropriate?</a:t>
            </a:r>
            <a:endParaRPr lang="en-US" altLang="zh-TW" sz="1600" b="1" dirty="0">
              <a:solidFill>
                <a:schemeClr val="accent2"/>
              </a:solidFill>
              <a:effectLst/>
            </a:endParaRPr>
          </a:p>
        </p:txBody>
      </p:sp>
    </p:spTree>
    <p:extLst>
      <p:ext uri="{BB962C8B-B14F-4D97-AF65-F5344CB8AC3E}">
        <p14:creationId xmlns:p14="http://schemas.microsoft.com/office/powerpoint/2010/main" val="179402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1059261" y="2919645"/>
            <a:ext cx="1244600" cy="1549400"/>
          </a:xfrm>
          <a:prstGeom prst="rect">
            <a:avLst/>
          </a:prstGeom>
        </p:spPr>
      </p:pic>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33</a:t>
            </a:fld>
            <a:endParaRPr kumimoji="1" lang="zh-TW" altLang="en-US"/>
          </a:p>
        </p:txBody>
      </p:sp>
      <p:sp>
        <p:nvSpPr>
          <p:cNvPr id="3" name="標題 2"/>
          <p:cNvSpPr>
            <a:spLocks noGrp="1"/>
          </p:cNvSpPr>
          <p:nvPr>
            <p:ph type="title"/>
          </p:nvPr>
        </p:nvSpPr>
        <p:spPr/>
        <p:txBody>
          <a:bodyPr/>
          <a:lstStyle/>
          <a:p>
            <a:r>
              <a:rPr kumimoji="1" lang="vi-VN" altLang="zh-TW" dirty="0"/>
              <a:t>Q&amp;A – Q6-2</a:t>
            </a:r>
            <a:endParaRPr kumimoji="1" lang="zh-TW" altLang="en-US" dirty="0"/>
          </a:p>
        </p:txBody>
      </p:sp>
      <p:sp>
        <p:nvSpPr>
          <p:cNvPr id="4" name="副標題 3"/>
          <p:cNvSpPr>
            <a:spLocks noGrp="1"/>
          </p:cNvSpPr>
          <p:nvPr>
            <p:ph type="subTitle" idx="1"/>
          </p:nvPr>
        </p:nvSpPr>
        <p:spPr>
          <a:xfrm>
            <a:off x="442913" y="281418"/>
            <a:ext cx="8215312" cy="812006"/>
          </a:xfrm>
        </p:spPr>
        <p:txBody>
          <a:bodyPr>
            <a:normAutofit/>
          </a:bodyPr>
          <a:lstStyle/>
          <a:p>
            <a:r>
              <a:rPr kumimoji="1" lang="en-US" altLang="zh-TW" dirty="0"/>
              <a:t>Think About it</a:t>
            </a:r>
          </a:p>
        </p:txBody>
      </p:sp>
      <p:sp>
        <p:nvSpPr>
          <p:cNvPr id="5" name="內容版面配置區 4"/>
          <p:cNvSpPr>
            <a:spLocks noGrp="1"/>
          </p:cNvSpPr>
          <p:nvPr>
            <p:ph sz="quarter" idx="12"/>
          </p:nvPr>
        </p:nvSpPr>
        <p:spPr>
          <a:xfrm>
            <a:off x="442913" y="830185"/>
            <a:ext cx="8215312" cy="3355182"/>
          </a:xfrm>
        </p:spPr>
        <p:txBody>
          <a:bodyPr>
            <a:normAutofit/>
          </a:bodyPr>
          <a:lstStyle/>
          <a:p>
            <a:pPr marL="0" indent="0">
              <a:buNone/>
            </a:pPr>
            <a:r>
              <a:rPr kumimoji="1" lang="en-US" altLang="zh-TW" b="1" dirty="0"/>
              <a:t>In different scenarios, which action is most acceptable by the public?</a:t>
            </a:r>
          </a:p>
          <a:p>
            <a:pPr lvl="1"/>
            <a:r>
              <a:rPr kumimoji="1" lang="en-US" altLang="zh-TW" dirty="0" err="1"/>
              <a:t>Guang</a:t>
            </a:r>
            <a:r>
              <a:rPr kumimoji="1" lang="en-US" altLang="zh-TW" dirty="0"/>
              <a:t> was analyzing data, and he needed data from the five-year-old national</a:t>
            </a:r>
            <a:r>
              <a:rPr kumimoji="1" lang="zh-TW" altLang="en-US" dirty="0"/>
              <a:t> </a:t>
            </a:r>
            <a:r>
              <a:rPr kumimoji="1" lang="en-US" altLang="zh-TW" dirty="0"/>
              <a:t>population to compare with his own. </a:t>
            </a:r>
            <a:r>
              <a:rPr kumimoji="1" lang="en-US" altLang="zh-TW" dirty="0" err="1"/>
              <a:t>Guang</a:t>
            </a:r>
            <a:r>
              <a:rPr kumimoji="1" lang="en-US" altLang="zh-TW" dirty="0"/>
              <a:t> followed Flora‘s advice and retrieved</a:t>
            </a:r>
            <a:r>
              <a:rPr kumimoji="1" lang="zh-TW" altLang="en-US" dirty="0"/>
              <a:t> </a:t>
            </a:r>
            <a:r>
              <a:rPr kumimoji="1" lang="en-US" altLang="zh-TW" dirty="0"/>
              <a:t>the information he needed from the website of the Department of Statistics of the</a:t>
            </a:r>
            <a:r>
              <a:rPr kumimoji="1" lang="zh-TW" altLang="en-US" dirty="0"/>
              <a:t> </a:t>
            </a:r>
            <a:r>
              <a:rPr kumimoji="1" lang="en-US" altLang="zh-TW" dirty="0"/>
              <a:t>Ministry of Education.</a:t>
            </a: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988" y="2590437"/>
            <a:ext cx="6301577" cy="1060377"/>
          </a:xfrm>
          <a:prstGeom prst="rect">
            <a:avLst/>
          </a:prstGeom>
        </p:spPr>
      </p:pic>
      <p:sp>
        <p:nvSpPr>
          <p:cNvPr id="7" name="內容版面配置區 4"/>
          <p:cNvSpPr txBox="1">
            <a:spLocks/>
          </p:cNvSpPr>
          <p:nvPr/>
        </p:nvSpPr>
        <p:spPr>
          <a:xfrm>
            <a:off x="2303861" y="2652899"/>
            <a:ext cx="6112795" cy="717464"/>
          </a:xfrm>
          <a:prstGeom prst="rect">
            <a:avLst/>
          </a:prstGeom>
        </p:spPr>
        <p:txBody>
          <a:bodyPr vert="horz" lIns="91440" tIns="45720" rIns="91440" bIns="45720" rtlCol="0">
            <a:normAutofit/>
          </a:bodyPr>
          <a:lstStyle>
            <a:lvl1pPr marL="457200" indent="-457200" algn="l" defTabSz="685800" rtl="0" eaLnBrk="1" latinLnBrk="0" hangingPunct="1">
              <a:lnSpc>
                <a:spcPct val="130000"/>
              </a:lnSpc>
              <a:spcBef>
                <a:spcPts val="0"/>
              </a:spcBef>
              <a:spcAft>
                <a:spcPts val="0"/>
              </a:spcAft>
              <a:buFont typeface="+mj-lt"/>
              <a:buAutoNum type="arabicParenR"/>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mj-lt"/>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TW" sz="1400" dirty="0"/>
              <a:t>These charts were made by the government</a:t>
            </a:r>
            <a:r>
              <a:rPr lang="zh-TW" altLang="en-US" sz="1400" dirty="0"/>
              <a:t> </a:t>
            </a:r>
            <a:r>
              <a:rPr lang="en-US" altLang="zh-TW" sz="1400" dirty="0"/>
              <a:t>for public use. So, I can simply copy the charts</a:t>
            </a:r>
            <a:r>
              <a:rPr lang="zh-TW" altLang="en-US" sz="1400" dirty="0"/>
              <a:t> </a:t>
            </a:r>
            <a:r>
              <a:rPr lang="en-US" altLang="zh-TW" sz="1400" dirty="0"/>
              <a:t>and use them in my research paper for further</a:t>
            </a:r>
            <a:r>
              <a:rPr lang="zh-TW" altLang="en-US" sz="1400" dirty="0"/>
              <a:t> </a:t>
            </a:r>
            <a:r>
              <a:rPr lang="en-US" altLang="zh-TW" sz="1400" dirty="0"/>
              <a:t>analysis.</a:t>
            </a:r>
            <a:endParaRPr lang="en-US" altLang="zh-TW" sz="1400" dirty="0">
              <a:effectLst/>
            </a:endParaRPr>
          </a:p>
        </p:txBody>
      </p:sp>
      <p:sp>
        <p:nvSpPr>
          <p:cNvPr id="8" name="矩形 7"/>
          <p:cNvSpPr/>
          <p:nvPr/>
        </p:nvSpPr>
        <p:spPr>
          <a:xfrm>
            <a:off x="1099348" y="4409619"/>
            <a:ext cx="1257300" cy="292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文字方塊 8"/>
          <p:cNvSpPr txBox="1"/>
          <p:nvPr/>
        </p:nvSpPr>
        <p:spPr>
          <a:xfrm>
            <a:off x="1270181" y="4371129"/>
            <a:ext cx="915635" cy="369332"/>
          </a:xfrm>
          <a:prstGeom prst="rect">
            <a:avLst/>
          </a:prstGeom>
          <a:noFill/>
        </p:spPr>
        <p:txBody>
          <a:bodyPr wrap="none" rtlCol="0">
            <a:spAutoFit/>
          </a:bodyPr>
          <a:lstStyle/>
          <a:p>
            <a:r>
              <a:rPr kumimoji="1" lang="en-US" altLang="zh-TW" sz="1800" b="1" dirty="0" err="1">
                <a:solidFill>
                  <a:schemeClr val="bg1"/>
                </a:solidFill>
              </a:rPr>
              <a:t>Guang</a:t>
            </a:r>
            <a:endParaRPr kumimoji="1" lang="zh-TW" altLang="en-US" sz="1800" b="1" dirty="0">
              <a:solidFill>
                <a:schemeClr val="bg1"/>
              </a:solidFill>
            </a:endParaRPr>
          </a:p>
        </p:txBody>
      </p:sp>
      <p:sp>
        <p:nvSpPr>
          <p:cNvPr id="12" name="橢圓 11">
            <a:hlinkClick r:id="rId4" action="ppaction://hlinksldjump"/>
          </p:cNvPr>
          <p:cNvSpPr/>
          <p:nvPr/>
        </p:nvSpPr>
        <p:spPr>
          <a:xfrm>
            <a:off x="3757935" y="4063452"/>
            <a:ext cx="792634" cy="792634"/>
          </a:xfrm>
          <a:prstGeom prst="ellipse">
            <a:avLst/>
          </a:prstGeom>
          <a:noFill/>
          <a:ln w="250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3" name="乘號 12">
            <a:hlinkClick r:id="rId5" action="ppaction://hlinksldjump"/>
          </p:cNvPr>
          <p:cNvSpPr/>
          <p:nvPr/>
        </p:nvSpPr>
        <p:spPr>
          <a:xfrm>
            <a:off x="5312777" y="3756563"/>
            <a:ext cx="1419454" cy="141945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內容版面配置區 4"/>
          <p:cNvSpPr txBox="1">
            <a:spLocks/>
          </p:cNvSpPr>
          <p:nvPr/>
        </p:nvSpPr>
        <p:spPr>
          <a:xfrm>
            <a:off x="2019104" y="3480658"/>
            <a:ext cx="6112795" cy="717464"/>
          </a:xfrm>
          <a:prstGeom prst="rect">
            <a:avLst/>
          </a:prstGeom>
        </p:spPr>
        <p:txBody>
          <a:bodyPr vert="horz" lIns="91440" tIns="45720" rIns="91440" bIns="45720" rtlCol="0">
            <a:normAutofit/>
          </a:bodyPr>
          <a:lstStyle>
            <a:lvl1pPr marL="457200" indent="-457200" algn="l" defTabSz="685800" rtl="0" eaLnBrk="1" latinLnBrk="0" hangingPunct="1">
              <a:lnSpc>
                <a:spcPct val="130000"/>
              </a:lnSpc>
              <a:spcBef>
                <a:spcPts val="0"/>
              </a:spcBef>
              <a:spcAft>
                <a:spcPts val="0"/>
              </a:spcAft>
              <a:buFont typeface="+mj-lt"/>
              <a:buAutoNum type="arabicParenR"/>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mj-lt"/>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TW" sz="1600" b="1" dirty="0">
                <a:solidFill>
                  <a:schemeClr val="accent2"/>
                </a:solidFill>
              </a:rPr>
              <a:t>Q6-2: Is </a:t>
            </a:r>
            <a:r>
              <a:rPr lang="en-US" altLang="zh-TW" sz="1600" b="1" dirty="0" err="1">
                <a:solidFill>
                  <a:schemeClr val="accent2"/>
                </a:solidFill>
              </a:rPr>
              <a:t>Guang's</a:t>
            </a:r>
            <a:r>
              <a:rPr lang="en-US" altLang="zh-TW" sz="1600" b="1" dirty="0">
                <a:solidFill>
                  <a:schemeClr val="accent2"/>
                </a:solidFill>
              </a:rPr>
              <a:t> decision and action appropriate?</a:t>
            </a:r>
            <a:endParaRPr lang="en-US" altLang="zh-TW" sz="1600" b="1" dirty="0">
              <a:solidFill>
                <a:schemeClr val="accent2"/>
              </a:solidFill>
              <a:effectLst/>
            </a:endParaRPr>
          </a:p>
        </p:txBody>
      </p:sp>
    </p:spTree>
    <p:extLst>
      <p:ext uri="{BB962C8B-B14F-4D97-AF65-F5344CB8AC3E}">
        <p14:creationId xmlns:p14="http://schemas.microsoft.com/office/powerpoint/2010/main" val="83722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3"/>
          <p:cNvSpPr>
            <a:spLocks noGrp="1"/>
          </p:cNvSpPr>
          <p:nvPr>
            <p:ph type="subTitle" idx="1"/>
          </p:nvPr>
        </p:nvSpPr>
        <p:spPr>
          <a:xfrm>
            <a:off x="442913" y="315265"/>
            <a:ext cx="8215312" cy="812006"/>
          </a:xfrm>
        </p:spPr>
        <p:txBody>
          <a:bodyPr>
            <a:normAutofit/>
          </a:bodyPr>
          <a:lstStyle/>
          <a:p>
            <a:r>
              <a:rPr kumimoji="1" lang="en-US" altLang="zh-TW" dirty="0"/>
              <a:t>Think </a:t>
            </a:r>
            <a:r>
              <a:rPr kumimoji="1" lang="en-US" altLang="zh-TW"/>
              <a:t>About it</a:t>
            </a:r>
            <a:endParaRPr kumimoji="1" lang="en-US" altLang="zh-TW" dirty="0"/>
          </a:p>
        </p:txBody>
      </p:sp>
      <p:pic>
        <p:nvPicPr>
          <p:cNvPr id="11" name="圖片 10"/>
          <p:cNvPicPr>
            <a:picLocks noChangeAspect="1"/>
          </p:cNvPicPr>
          <p:nvPr/>
        </p:nvPicPr>
        <p:blipFill>
          <a:blip r:embed="rId2"/>
          <a:stretch>
            <a:fillRect/>
          </a:stretch>
        </p:blipFill>
        <p:spPr>
          <a:xfrm>
            <a:off x="1088487" y="3009228"/>
            <a:ext cx="1193800" cy="1435100"/>
          </a:xfrm>
          <a:prstGeom prst="rect">
            <a:avLst/>
          </a:prstGeom>
        </p:spPr>
      </p:pic>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865" y="2191258"/>
            <a:ext cx="6490359" cy="1345907"/>
          </a:xfrm>
          <a:prstGeom prst="rect">
            <a:avLst/>
          </a:prstGeom>
        </p:spPr>
      </p:pic>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34</a:t>
            </a:fld>
            <a:endParaRPr kumimoji="1" lang="zh-TW" altLang="en-US"/>
          </a:p>
        </p:txBody>
      </p:sp>
      <p:sp>
        <p:nvSpPr>
          <p:cNvPr id="3" name="標題 2"/>
          <p:cNvSpPr>
            <a:spLocks noGrp="1"/>
          </p:cNvSpPr>
          <p:nvPr>
            <p:ph type="title"/>
          </p:nvPr>
        </p:nvSpPr>
        <p:spPr/>
        <p:txBody>
          <a:bodyPr/>
          <a:lstStyle/>
          <a:p>
            <a:r>
              <a:rPr kumimoji="1" lang="vi-VN" altLang="zh-TW" dirty="0"/>
              <a:t>Q&amp;A – Q6-3</a:t>
            </a:r>
            <a:endParaRPr kumimoji="1" lang="zh-TW" altLang="en-US" dirty="0"/>
          </a:p>
        </p:txBody>
      </p:sp>
      <p:sp>
        <p:nvSpPr>
          <p:cNvPr id="5" name="內容版面配置區 4"/>
          <p:cNvSpPr>
            <a:spLocks noGrp="1"/>
          </p:cNvSpPr>
          <p:nvPr>
            <p:ph sz="quarter" idx="12"/>
          </p:nvPr>
        </p:nvSpPr>
        <p:spPr>
          <a:xfrm>
            <a:off x="442913" y="864031"/>
            <a:ext cx="8215312" cy="1663631"/>
          </a:xfrm>
        </p:spPr>
        <p:txBody>
          <a:bodyPr>
            <a:normAutofit/>
          </a:bodyPr>
          <a:lstStyle/>
          <a:p>
            <a:pPr marL="0" indent="0">
              <a:buNone/>
            </a:pPr>
            <a:r>
              <a:rPr kumimoji="1" lang="en-US" altLang="zh-TW" b="1" dirty="0"/>
              <a:t>In different scenarios, which action is most acceptable by the public?</a:t>
            </a:r>
          </a:p>
          <a:p>
            <a:pPr lvl="1"/>
            <a:r>
              <a:rPr kumimoji="1" lang="en-US" altLang="zh-TW" dirty="0"/>
              <a:t>Shelly could not come up with a topic for her thesis. Following Cindy's suggestion, she went to the library to look at predecessors' works for inspiration, and she found one particular thesis from abroad that matched her interest.</a:t>
            </a:r>
          </a:p>
        </p:txBody>
      </p:sp>
      <p:sp>
        <p:nvSpPr>
          <p:cNvPr id="7" name="內容版面配置區 4"/>
          <p:cNvSpPr txBox="1">
            <a:spLocks/>
          </p:cNvSpPr>
          <p:nvPr/>
        </p:nvSpPr>
        <p:spPr>
          <a:xfrm>
            <a:off x="2242816" y="2262981"/>
            <a:ext cx="6301577" cy="968732"/>
          </a:xfrm>
          <a:prstGeom prst="rect">
            <a:avLst/>
          </a:prstGeom>
        </p:spPr>
        <p:txBody>
          <a:bodyPr vert="horz" lIns="91440" tIns="45720" rIns="91440" bIns="45720" rtlCol="0">
            <a:normAutofit/>
          </a:bodyPr>
          <a:lstStyle>
            <a:lvl1pPr marL="457200" indent="-457200" algn="l" defTabSz="685800" rtl="0" eaLnBrk="1" latinLnBrk="0" hangingPunct="1">
              <a:lnSpc>
                <a:spcPct val="130000"/>
              </a:lnSpc>
              <a:spcBef>
                <a:spcPts val="0"/>
              </a:spcBef>
              <a:spcAft>
                <a:spcPts val="0"/>
              </a:spcAft>
              <a:buFont typeface="+mj-lt"/>
              <a:buAutoNum type="arabicParenR"/>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mj-lt"/>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TW" sz="1400" dirty="0"/>
              <a:t>I plan to translate a thesis into Chinese, adopt the research ideas and research procedure described in this thesis, and directly use the data of in my thesis since when I don't have sufficient data so far. What a brilliant idea.</a:t>
            </a:r>
            <a:endParaRPr lang="en-US" altLang="zh-TW" sz="1400" dirty="0">
              <a:effectLst/>
            </a:endParaRPr>
          </a:p>
        </p:txBody>
      </p:sp>
      <p:sp>
        <p:nvSpPr>
          <p:cNvPr id="8" name="矩形 7"/>
          <p:cNvSpPr/>
          <p:nvPr/>
        </p:nvSpPr>
        <p:spPr>
          <a:xfrm>
            <a:off x="1099348" y="4409619"/>
            <a:ext cx="1257300" cy="292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文字方塊 8"/>
          <p:cNvSpPr txBox="1"/>
          <p:nvPr/>
        </p:nvSpPr>
        <p:spPr>
          <a:xfrm>
            <a:off x="1295829" y="4371129"/>
            <a:ext cx="864339" cy="369332"/>
          </a:xfrm>
          <a:prstGeom prst="rect">
            <a:avLst/>
          </a:prstGeom>
          <a:noFill/>
        </p:spPr>
        <p:txBody>
          <a:bodyPr wrap="none" rtlCol="0">
            <a:spAutoFit/>
          </a:bodyPr>
          <a:lstStyle/>
          <a:p>
            <a:r>
              <a:rPr kumimoji="1" lang="en-US" altLang="zh-TW" sz="1800" b="1" dirty="0">
                <a:solidFill>
                  <a:schemeClr val="bg1"/>
                </a:solidFill>
              </a:rPr>
              <a:t>Shelly</a:t>
            </a:r>
            <a:endParaRPr kumimoji="1" lang="zh-TW" altLang="en-US" sz="1800" b="1" dirty="0">
              <a:solidFill>
                <a:schemeClr val="bg1"/>
              </a:solidFill>
            </a:endParaRPr>
          </a:p>
        </p:txBody>
      </p:sp>
      <p:sp>
        <p:nvSpPr>
          <p:cNvPr id="12" name="橢圓 11">
            <a:hlinkClick r:id="rId4" action="ppaction://hlinksldjump"/>
          </p:cNvPr>
          <p:cNvSpPr/>
          <p:nvPr/>
        </p:nvSpPr>
        <p:spPr>
          <a:xfrm>
            <a:off x="3757935" y="3928542"/>
            <a:ext cx="792634" cy="792634"/>
          </a:xfrm>
          <a:prstGeom prst="ellipse">
            <a:avLst/>
          </a:prstGeom>
          <a:noFill/>
          <a:ln w="250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乘號 12">
            <a:hlinkClick r:id="rId5" action="ppaction://hlinksldjump"/>
          </p:cNvPr>
          <p:cNvSpPr/>
          <p:nvPr/>
        </p:nvSpPr>
        <p:spPr>
          <a:xfrm>
            <a:off x="5312777" y="3621653"/>
            <a:ext cx="1419454" cy="141945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內容版面配置區 4"/>
          <p:cNvSpPr txBox="1">
            <a:spLocks/>
          </p:cNvSpPr>
          <p:nvPr/>
        </p:nvSpPr>
        <p:spPr>
          <a:xfrm>
            <a:off x="2019104" y="3390718"/>
            <a:ext cx="6112795" cy="717464"/>
          </a:xfrm>
          <a:prstGeom prst="rect">
            <a:avLst/>
          </a:prstGeom>
        </p:spPr>
        <p:txBody>
          <a:bodyPr vert="horz" lIns="91440" tIns="45720" rIns="91440" bIns="45720" rtlCol="0">
            <a:normAutofit/>
          </a:bodyPr>
          <a:lstStyle>
            <a:lvl1pPr marL="457200" indent="-457200" algn="l" defTabSz="685800" rtl="0" eaLnBrk="1" latinLnBrk="0" hangingPunct="1">
              <a:lnSpc>
                <a:spcPct val="130000"/>
              </a:lnSpc>
              <a:spcBef>
                <a:spcPts val="0"/>
              </a:spcBef>
              <a:spcAft>
                <a:spcPts val="0"/>
              </a:spcAft>
              <a:buFont typeface="+mj-lt"/>
              <a:buAutoNum type="arabicParenR"/>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mj-lt"/>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TW" sz="1600" b="1" dirty="0">
                <a:solidFill>
                  <a:srgbClr val="F19700"/>
                </a:solidFill>
              </a:rPr>
              <a:t>Q6-3: Is Shelly's decision and action appropriate?</a:t>
            </a:r>
            <a:endParaRPr lang="en-US" altLang="zh-TW" sz="1600" b="1" dirty="0">
              <a:solidFill>
                <a:srgbClr val="F19700"/>
              </a:solidFill>
              <a:effectLst/>
            </a:endParaRPr>
          </a:p>
        </p:txBody>
      </p:sp>
    </p:spTree>
    <p:extLst>
      <p:ext uri="{BB962C8B-B14F-4D97-AF65-F5344CB8AC3E}">
        <p14:creationId xmlns:p14="http://schemas.microsoft.com/office/powerpoint/2010/main" val="11178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35</a:t>
            </a:fld>
            <a:endParaRPr kumimoji="1" lang="zh-TW" altLang="en-US"/>
          </a:p>
        </p:txBody>
      </p:sp>
      <p:sp>
        <p:nvSpPr>
          <p:cNvPr id="3" name="標題 2"/>
          <p:cNvSpPr>
            <a:spLocks noGrp="1"/>
          </p:cNvSpPr>
          <p:nvPr>
            <p:ph type="title"/>
          </p:nvPr>
        </p:nvSpPr>
        <p:spPr>
          <a:xfrm>
            <a:off x="2693112" y="228600"/>
            <a:ext cx="3771900" cy="557213"/>
          </a:xfrm>
        </p:spPr>
        <p:txBody>
          <a:bodyPr/>
          <a:lstStyle/>
          <a:p>
            <a:r>
              <a:rPr kumimoji="1" lang="vi-VN" altLang="zh-TW" dirty="0"/>
              <a:t>Q&amp;A</a:t>
            </a:r>
            <a:endParaRPr kumimoji="1" lang="zh-TW" altLang="en-US" dirty="0"/>
          </a:p>
        </p:txBody>
      </p:sp>
      <p:sp>
        <p:nvSpPr>
          <p:cNvPr id="4" name="副標題 3"/>
          <p:cNvSpPr>
            <a:spLocks noGrp="1"/>
          </p:cNvSpPr>
          <p:nvPr>
            <p:ph type="subTitle" idx="1"/>
          </p:nvPr>
        </p:nvSpPr>
        <p:spPr>
          <a:xfrm>
            <a:off x="471406" y="1688265"/>
            <a:ext cx="8215312" cy="812006"/>
          </a:xfrm>
        </p:spPr>
        <p:txBody>
          <a:bodyPr>
            <a:noAutofit/>
          </a:bodyPr>
          <a:lstStyle/>
          <a:p>
            <a:pPr algn="ctr"/>
            <a:r>
              <a:rPr kumimoji="1" lang="en-US" altLang="zh-TW" sz="4400" dirty="0">
                <a:solidFill>
                  <a:srgbClr val="00B050"/>
                </a:solidFill>
              </a:rPr>
              <a:t>Your Answer is Correct!</a:t>
            </a:r>
          </a:p>
        </p:txBody>
      </p:sp>
      <p:sp>
        <p:nvSpPr>
          <p:cNvPr id="15" name="標題 2">
            <a:hlinkClick r:id="rId3" action="ppaction://hlinksldjump"/>
          </p:cNvPr>
          <p:cNvSpPr txBox="1">
            <a:spLocks/>
          </p:cNvSpPr>
          <p:nvPr/>
        </p:nvSpPr>
        <p:spPr>
          <a:xfrm>
            <a:off x="2145466" y="4214729"/>
            <a:ext cx="1290091" cy="55721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kern="1200">
                <a:solidFill>
                  <a:srgbClr val="2076C0"/>
                </a:solidFill>
                <a:latin typeface="+mj-lt"/>
                <a:ea typeface="+mj-ea"/>
                <a:cs typeface="+mj-cs"/>
              </a:defRPr>
            </a:lvl1pPr>
          </a:lstStyle>
          <a:p>
            <a:r>
              <a:rPr kumimoji="1" lang="vi-VN" altLang="zh-TW" sz="2000" u="sng" dirty="0">
                <a:solidFill>
                  <a:schemeClr val="tx2"/>
                </a:solidFill>
              </a:rPr>
              <a:t>Go to Q6-1</a:t>
            </a:r>
            <a:endParaRPr kumimoji="1" lang="zh-TW" altLang="en-US" sz="2000" u="sng" dirty="0">
              <a:solidFill>
                <a:schemeClr val="tx2"/>
              </a:solidFill>
            </a:endParaRPr>
          </a:p>
        </p:txBody>
      </p:sp>
      <p:sp>
        <p:nvSpPr>
          <p:cNvPr id="16" name="標題 2">
            <a:hlinkClick r:id="rId4" action="ppaction://hlinksldjump"/>
          </p:cNvPr>
          <p:cNvSpPr txBox="1">
            <a:spLocks/>
          </p:cNvSpPr>
          <p:nvPr/>
        </p:nvSpPr>
        <p:spPr>
          <a:xfrm>
            <a:off x="3934016" y="4214729"/>
            <a:ext cx="1290091" cy="55721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kern="1200">
                <a:solidFill>
                  <a:srgbClr val="2076C0"/>
                </a:solidFill>
                <a:latin typeface="+mj-lt"/>
                <a:ea typeface="+mj-ea"/>
                <a:cs typeface="+mj-cs"/>
              </a:defRPr>
            </a:lvl1pPr>
          </a:lstStyle>
          <a:p>
            <a:r>
              <a:rPr kumimoji="1" lang="vi-VN" altLang="zh-TW" sz="2000" u="sng" dirty="0">
                <a:solidFill>
                  <a:schemeClr val="tx2"/>
                </a:solidFill>
              </a:rPr>
              <a:t>Go to Q6-2</a:t>
            </a:r>
            <a:endParaRPr kumimoji="1" lang="zh-TW" altLang="en-US" sz="2000" u="sng" dirty="0">
              <a:solidFill>
                <a:schemeClr val="tx2"/>
              </a:solidFill>
            </a:endParaRPr>
          </a:p>
        </p:txBody>
      </p:sp>
      <p:sp>
        <p:nvSpPr>
          <p:cNvPr id="17" name="標題 2">
            <a:hlinkClick r:id="rId5" action="ppaction://hlinksldjump"/>
          </p:cNvPr>
          <p:cNvSpPr txBox="1">
            <a:spLocks/>
          </p:cNvSpPr>
          <p:nvPr/>
        </p:nvSpPr>
        <p:spPr>
          <a:xfrm>
            <a:off x="5722567" y="4214729"/>
            <a:ext cx="1290091" cy="55721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kern="1200">
                <a:solidFill>
                  <a:srgbClr val="2076C0"/>
                </a:solidFill>
                <a:latin typeface="+mj-lt"/>
                <a:ea typeface="+mj-ea"/>
                <a:cs typeface="+mj-cs"/>
              </a:defRPr>
            </a:lvl1pPr>
          </a:lstStyle>
          <a:p>
            <a:r>
              <a:rPr kumimoji="1" lang="vi-VN" altLang="zh-TW" sz="2000" u="sng" dirty="0">
                <a:solidFill>
                  <a:schemeClr val="tx2"/>
                </a:solidFill>
              </a:rPr>
              <a:t>Go to Q6-3</a:t>
            </a:r>
            <a:endParaRPr kumimoji="1" lang="zh-TW" altLang="en-US" sz="2000" u="sng" dirty="0">
              <a:solidFill>
                <a:schemeClr val="tx2"/>
              </a:solidFill>
            </a:endParaRPr>
          </a:p>
        </p:txBody>
      </p:sp>
    </p:spTree>
    <p:extLst>
      <p:ext uri="{BB962C8B-B14F-4D97-AF65-F5344CB8AC3E}">
        <p14:creationId xmlns:p14="http://schemas.microsoft.com/office/powerpoint/2010/main" val="886363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36</a:t>
            </a:fld>
            <a:endParaRPr kumimoji="1" lang="zh-TW" altLang="en-US"/>
          </a:p>
        </p:txBody>
      </p:sp>
      <p:sp>
        <p:nvSpPr>
          <p:cNvPr id="3" name="標題 2"/>
          <p:cNvSpPr>
            <a:spLocks noGrp="1"/>
          </p:cNvSpPr>
          <p:nvPr>
            <p:ph type="title"/>
          </p:nvPr>
        </p:nvSpPr>
        <p:spPr>
          <a:xfrm>
            <a:off x="2693112" y="228600"/>
            <a:ext cx="3771900" cy="557213"/>
          </a:xfrm>
        </p:spPr>
        <p:txBody>
          <a:bodyPr/>
          <a:lstStyle/>
          <a:p>
            <a:r>
              <a:rPr kumimoji="1" lang="vi-VN" altLang="zh-TW" dirty="0"/>
              <a:t>Q&amp;A</a:t>
            </a:r>
            <a:endParaRPr kumimoji="1" lang="zh-TW" altLang="en-US" dirty="0"/>
          </a:p>
        </p:txBody>
      </p:sp>
      <p:sp>
        <p:nvSpPr>
          <p:cNvPr id="10" name="標題 2">
            <a:hlinkClick r:id="rId3" action="ppaction://hlinksldjump"/>
          </p:cNvPr>
          <p:cNvSpPr txBox="1">
            <a:spLocks/>
          </p:cNvSpPr>
          <p:nvPr/>
        </p:nvSpPr>
        <p:spPr>
          <a:xfrm>
            <a:off x="2145466" y="4214729"/>
            <a:ext cx="1290091" cy="55721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kern="1200">
                <a:solidFill>
                  <a:srgbClr val="2076C0"/>
                </a:solidFill>
                <a:latin typeface="+mj-lt"/>
                <a:ea typeface="+mj-ea"/>
                <a:cs typeface="+mj-cs"/>
              </a:defRPr>
            </a:lvl1pPr>
          </a:lstStyle>
          <a:p>
            <a:r>
              <a:rPr kumimoji="1" lang="vi-VN" altLang="zh-TW" sz="2000" u="sng" dirty="0">
                <a:solidFill>
                  <a:schemeClr val="tx2"/>
                </a:solidFill>
              </a:rPr>
              <a:t>Go to Q6-1</a:t>
            </a:r>
            <a:endParaRPr kumimoji="1" lang="zh-TW" altLang="en-US" sz="2000" u="sng" dirty="0">
              <a:solidFill>
                <a:schemeClr val="tx2"/>
              </a:solidFill>
            </a:endParaRPr>
          </a:p>
        </p:txBody>
      </p:sp>
      <p:sp>
        <p:nvSpPr>
          <p:cNvPr id="11" name="標題 2">
            <a:hlinkClick r:id="rId4" action="ppaction://hlinksldjump"/>
          </p:cNvPr>
          <p:cNvSpPr txBox="1">
            <a:spLocks/>
          </p:cNvSpPr>
          <p:nvPr/>
        </p:nvSpPr>
        <p:spPr>
          <a:xfrm>
            <a:off x="3934016" y="4214729"/>
            <a:ext cx="1290091" cy="55721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kern="1200">
                <a:solidFill>
                  <a:srgbClr val="2076C0"/>
                </a:solidFill>
                <a:latin typeface="+mj-lt"/>
                <a:ea typeface="+mj-ea"/>
                <a:cs typeface="+mj-cs"/>
              </a:defRPr>
            </a:lvl1pPr>
          </a:lstStyle>
          <a:p>
            <a:r>
              <a:rPr kumimoji="1" lang="vi-VN" altLang="zh-TW" sz="2000" u="sng" dirty="0">
                <a:solidFill>
                  <a:schemeClr val="tx2"/>
                </a:solidFill>
              </a:rPr>
              <a:t>Go to Q6-2</a:t>
            </a:r>
            <a:endParaRPr kumimoji="1" lang="zh-TW" altLang="en-US" sz="2000" u="sng" dirty="0">
              <a:solidFill>
                <a:schemeClr val="tx2"/>
              </a:solidFill>
            </a:endParaRPr>
          </a:p>
        </p:txBody>
      </p:sp>
      <p:sp>
        <p:nvSpPr>
          <p:cNvPr id="13" name="標題 2">
            <a:hlinkClick r:id="rId5" action="ppaction://hlinksldjump"/>
          </p:cNvPr>
          <p:cNvSpPr txBox="1">
            <a:spLocks/>
          </p:cNvSpPr>
          <p:nvPr/>
        </p:nvSpPr>
        <p:spPr>
          <a:xfrm>
            <a:off x="5722567" y="4214729"/>
            <a:ext cx="1290091" cy="55721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1" kern="1200">
                <a:solidFill>
                  <a:srgbClr val="2076C0"/>
                </a:solidFill>
                <a:latin typeface="+mj-lt"/>
                <a:ea typeface="+mj-ea"/>
                <a:cs typeface="+mj-cs"/>
              </a:defRPr>
            </a:lvl1pPr>
          </a:lstStyle>
          <a:p>
            <a:r>
              <a:rPr kumimoji="1" lang="vi-VN" altLang="zh-TW" sz="2000" u="sng" dirty="0">
                <a:solidFill>
                  <a:schemeClr val="tx2"/>
                </a:solidFill>
              </a:rPr>
              <a:t>Go to Q6-3</a:t>
            </a:r>
            <a:endParaRPr kumimoji="1" lang="zh-TW" altLang="en-US" sz="2000" u="sng" dirty="0">
              <a:solidFill>
                <a:schemeClr val="tx2"/>
              </a:solidFill>
            </a:endParaRPr>
          </a:p>
        </p:txBody>
      </p:sp>
      <p:sp>
        <p:nvSpPr>
          <p:cNvPr id="12" name="副標題 3">
            <a:extLst>
              <a:ext uri="{FF2B5EF4-FFF2-40B4-BE49-F238E27FC236}">
                <a16:creationId xmlns:a16="http://schemas.microsoft.com/office/drawing/2014/main" id="{F23ACBD2-FCF0-E341-98C5-FF70A80B3FD0}"/>
              </a:ext>
            </a:extLst>
          </p:cNvPr>
          <p:cNvSpPr txBox="1">
            <a:spLocks/>
          </p:cNvSpPr>
          <p:nvPr/>
        </p:nvSpPr>
        <p:spPr>
          <a:xfrm>
            <a:off x="471406" y="1688265"/>
            <a:ext cx="8215312" cy="812006"/>
          </a:xfrm>
          <a:prstGeom prst="rect">
            <a:avLst/>
          </a:prstGeom>
        </p:spPr>
        <p:txBody>
          <a:bodyPr vert="horz" lIns="91440" tIns="45720" rIns="91440" bIns="45720" rtlCol="0" anchor="ctr">
            <a:noAutofit/>
          </a:bodyPr>
          <a:lstStyle>
            <a:lvl1pPr marL="0" indent="0" algn="l" defTabSz="685800" rtl="0" eaLnBrk="1" latinLnBrk="0" hangingPunct="1">
              <a:lnSpc>
                <a:spcPct val="130000"/>
              </a:lnSpc>
              <a:spcBef>
                <a:spcPts val="0"/>
              </a:spcBef>
              <a:spcAft>
                <a:spcPts val="0"/>
              </a:spcAft>
              <a:buFont typeface="Arial" panose="020B0604020202020204" pitchFamily="34" charset="0"/>
              <a:buNone/>
              <a:defRPr sz="2400" b="1" kern="1200">
                <a:solidFill>
                  <a:srgbClr val="2076C0"/>
                </a:solidFill>
                <a:latin typeface="+mj-lt"/>
                <a:ea typeface="+mn-ea"/>
                <a:cs typeface="+mn-cs"/>
              </a:defRPr>
            </a:lvl1pPr>
            <a:lvl2pPr marL="342900" indent="0" algn="ctr" defTabSz="685800" rtl="0" eaLnBrk="1" latinLnBrk="0" hangingPunct="1">
              <a:lnSpc>
                <a:spcPct val="130000"/>
              </a:lnSpc>
              <a:spcBef>
                <a:spcPts val="0"/>
              </a:spcBef>
              <a:spcAft>
                <a:spcPts val="0"/>
              </a:spcAft>
              <a:buFont typeface="Arial" panose="020B0604020202020204" pitchFamily="34" charset="0"/>
              <a:buNone/>
              <a:defRPr sz="1500" kern="1200">
                <a:solidFill>
                  <a:schemeClr val="bg2">
                    <a:lumMod val="50000"/>
                  </a:schemeClr>
                </a:solidFill>
                <a:latin typeface="+mn-lt"/>
                <a:ea typeface="+mn-ea"/>
                <a:cs typeface="+mn-cs"/>
              </a:defRPr>
            </a:lvl2pPr>
            <a:lvl3pPr marL="685800" indent="0" algn="ctr" defTabSz="685800" rtl="0" eaLnBrk="1" latinLnBrk="0" hangingPunct="1">
              <a:lnSpc>
                <a:spcPct val="130000"/>
              </a:lnSpc>
              <a:spcBef>
                <a:spcPts val="0"/>
              </a:spcBef>
              <a:spcAft>
                <a:spcPts val="0"/>
              </a:spcAft>
              <a:buFont typeface="Arial" panose="020B0604020202020204" pitchFamily="34" charset="0"/>
              <a:buNone/>
              <a:defRPr sz="1350" kern="1200">
                <a:solidFill>
                  <a:schemeClr val="bg2">
                    <a:lumMod val="50000"/>
                  </a:schemeClr>
                </a:solidFill>
                <a:latin typeface="+mn-lt"/>
                <a:ea typeface="+mn-ea"/>
                <a:cs typeface="+mn-cs"/>
              </a:defRPr>
            </a:lvl3pPr>
            <a:lvl4pPr marL="1028700" indent="0" algn="ctr"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ctr"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kumimoji="1" lang="en-US" altLang="zh-TW" sz="4400" dirty="0">
                <a:solidFill>
                  <a:schemeClr val="accent2">
                    <a:lumMod val="75000"/>
                  </a:schemeClr>
                </a:solidFill>
              </a:rPr>
              <a:t>Your Answer is Incorrect!</a:t>
            </a:r>
          </a:p>
        </p:txBody>
      </p:sp>
    </p:spTree>
    <p:extLst>
      <p:ext uri="{BB962C8B-B14F-4D97-AF65-F5344CB8AC3E}">
        <p14:creationId xmlns:p14="http://schemas.microsoft.com/office/powerpoint/2010/main" val="1851181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3200400" y="385762"/>
            <a:ext cx="5314950" cy="557213"/>
          </a:xfrm>
        </p:spPr>
        <p:txBody>
          <a:bodyPr>
            <a:normAutofit/>
          </a:bodyPr>
          <a:lstStyle/>
          <a:p>
            <a:r>
              <a:rPr kumimoji="1" lang="en-US" altLang="zh-TW" dirty="0"/>
              <a:t>2.3. Plagiarism</a:t>
            </a:r>
            <a:endParaRPr kumimoji="1" lang="zh-TW" altLang="en-US" dirty="0"/>
          </a:p>
        </p:txBody>
      </p:sp>
      <p:sp>
        <p:nvSpPr>
          <p:cNvPr id="7" name="內容版面配置區 6"/>
          <p:cNvSpPr>
            <a:spLocks noGrp="1"/>
          </p:cNvSpPr>
          <p:nvPr>
            <p:ph idx="1"/>
          </p:nvPr>
        </p:nvSpPr>
        <p:spPr/>
        <p:txBody>
          <a:bodyPr/>
          <a:lstStyle/>
          <a:p>
            <a:r>
              <a:rPr kumimoji="1" lang="en-US" altLang="zh-TW" dirty="0"/>
              <a:t>It is inevitable that researchers will borrow others' ideas and words when composing manuscripts, but they should always remember to quote or cite their sources. As long as one gives credit to the sources and applies summarizing and paraphrasing strategies, one can be free from potential plagiarism.</a:t>
            </a:r>
          </a:p>
          <a:p>
            <a:endParaRPr kumimoji="1" lang="en-US" altLang="zh-TW" sz="1000" dirty="0"/>
          </a:p>
          <a:p>
            <a:r>
              <a:rPr kumimoji="1" lang="en-US" altLang="zh-TW" dirty="0"/>
              <a:t>Currently, with the advancement of technology, it has become easier to obtain and copy information. However, the technology of detection is quite advanced as well, and it is now being widely used. If one intends to plagiarize others’ works, it will be easy to discover, and it may be in violation of the Copyright Act. For researchers, this practice will only bring negative consequences.</a:t>
            </a:r>
          </a:p>
        </p:txBody>
      </p:sp>
      <p:sp>
        <p:nvSpPr>
          <p:cNvPr id="2" name="投影片編號版面配置區 1"/>
          <p:cNvSpPr>
            <a:spLocks noGrp="1"/>
          </p:cNvSpPr>
          <p:nvPr>
            <p:ph type="sldNum" sz="quarter" idx="4"/>
          </p:nvPr>
        </p:nvSpPr>
        <p:spPr/>
        <p:txBody>
          <a:bodyPr/>
          <a:lstStyle/>
          <a:p>
            <a:fld id="{4B6E2E8A-AC59-B644-B762-DA3E239C63E8}" type="slidenum">
              <a:rPr kumimoji="1" lang="zh-TW" altLang="en-US" smtClean="0"/>
              <a:pPr/>
              <a:t>37</a:t>
            </a:fld>
            <a:endParaRPr kumimoji="1" lang="zh-TW" altLang="en-US"/>
          </a:p>
        </p:txBody>
      </p:sp>
    </p:spTree>
    <p:extLst>
      <p:ext uri="{BB962C8B-B14F-4D97-AF65-F5344CB8AC3E}">
        <p14:creationId xmlns:p14="http://schemas.microsoft.com/office/powerpoint/2010/main" val="1872146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2.3.1</a:t>
            </a:r>
            <a:br>
              <a:rPr kumimoji="1" lang="en-US" altLang="zh-TW" dirty="0"/>
            </a:br>
            <a:r>
              <a:rPr kumimoji="1" lang="en-US" altLang="zh-TW" dirty="0"/>
              <a:t>The Writing Skill of Paraphrasing</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38</a:t>
            </a:fld>
            <a:endParaRPr kumimoji="1" lang="zh-TW" altLang="en-US"/>
          </a:p>
        </p:txBody>
      </p:sp>
    </p:spTree>
    <p:extLst>
      <p:ext uri="{BB962C8B-B14F-4D97-AF65-F5344CB8AC3E}">
        <p14:creationId xmlns:p14="http://schemas.microsoft.com/office/powerpoint/2010/main" val="47812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kumimoji="1" lang="en-US" altLang="zh-TW" dirty="0"/>
              <a:t>2.3.1 The Writing Skill of Paraphrasing (1/8)</a:t>
            </a:r>
            <a:endParaRPr kumimoji="1" lang="zh-TW" altLang="en-US" dirty="0"/>
          </a:p>
        </p:txBody>
      </p:sp>
      <p:sp>
        <p:nvSpPr>
          <p:cNvPr id="8" name="內容版面配置區 7"/>
          <p:cNvSpPr>
            <a:spLocks noGrp="1"/>
          </p:cNvSpPr>
          <p:nvPr>
            <p:ph idx="1"/>
          </p:nvPr>
        </p:nvSpPr>
        <p:spPr/>
        <p:txBody>
          <a:bodyPr/>
          <a:lstStyle/>
          <a:p>
            <a:r>
              <a:rPr kumimoji="1" lang="en-US" altLang="zh-TW" dirty="0"/>
              <a:t>In thesis writing, both in Chinese and English, changing words such as “when” in the original text to “at” or “during,” or altering “professor” to “teacher,” is not considered authentic paraphrasing.</a:t>
            </a:r>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39</a:t>
            </a:fld>
            <a:endParaRPr kumimoji="1" lang="zh-TW" altLang="en-US"/>
          </a:p>
        </p:txBody>
      </p:sp>
    </p:spTree>
    <p:extLst>
      <p:ext uri="{BB962C8B-B14F-4D97-AF65-F5344CB8AC3E}">
        <p14:creationId xmlns:p14="http://schemas.microsoft.com/office/powerpoint/2010/main" val="159444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a:bodyPr>
          <a:lstStyle/>
          <a:p>
            <a:r>
              <a:rPr kumimoji="1" lang="en-US" altLang="zh-TW" dirty="0">
                <a:latin typeface="Arial" charset="0"/>
                <a:ea typeface="Arial" charset="0"/>
                <a:cs typeface="Arial" charset="0"/>
              </a:rPr>
              <a:t>Unit Introduction</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(1/4)</a:t>
            </a:r>
            <a:endParaRPr kumimoji="1" lang="zh-TW" altLang="en-US" dirty="0"/>
          </a:p>
        </p:txBody>
      </p:sp>
      <p:sp>
        <p:nvSpPr>
          <p:cNvPr id="3" name="內容版面配置區 2"/>
          <p:cNvSpPr>
            <a:spLocks noGrp="1"/>
          </p:cNvSpPr>
          <p:nvPr>
            <p:ph idx="1"/>
          </p:nvPr>
        </p:nvSpPr>
        <p:spPr/>
        <p:txBody>
          <a:bodyPr>
            <a:noAutofit/>
          </a:bodyPr>
          <a:lstStyle/>
          <a:p>
            <a:pPr marL="0" indent="0">
              <a:buNone/>
            </a:pPr>
            <a:r>
              <a:rPr kumimoji="1" lang="en-US" altLang="zh-TW" sz="1700" dirty="0"/>
              <a:t>The history of research ethics dates back to the 1980s when several forms of research misconduct were identified in the United States forcing the American government to begin addressing the issue of research ethics and causing many scholars worldwide to begin examining their own research </a:t>
            </a:r>
            <a:r>
              <a:rPr kumimoji="1" lang="en-US" altLang="zh-TW" dirty="0"/>
              <a:t>practices.</a:t>
            </a:r>
          </a:p>
          <a:p>
            <a:pPr marL="0" indent="0">
              <a:buNone/>
            </a:pPr>
            <a:endParaRPr kumimoji="1" lang="en-US" altLang="zh-TW" sz="1000" dirty="0"/>
          </a:p>
          <a:p>
            <a:pPr marL="0" indent="0">
              <a:buNone/>
            </a:pPr>
            <a:r>
              <a:rPr kumimoji="1" lang="en-US" altLang="zh-TW" sz="1700" dirty="0"/>
              <a:t>Even today, cases that violate research ethics are still found. Therefore, this unit will define research misconduct and introduce the common types of irresponsible research behaviors.</a:t>
            </a:r>
          </a:p>
          <a:p>
            <a:pPr marL="0" indent="0">
              <a:buNone/>
            </a:pPr>
            <a:endParaRPr kumimoji="1" lang="zh-TW" altLang="en-US" sz="1700"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4</a:t>
            </a:fld>
            <a:endParaRPr kumimoji="1" lang="zh-TW" altLang="en-US"/>
          </a:p>
        </p:txBody>
      </p:sp>
    </p:spTree>
    <p:extLst>
      <p:ext uri="{BB962C8B-B14F-4D97-AF65-F5344CB8AC3E}">
        <p14:creationId xmlns:p14="http://schemas.microsoft.com/office/powerpoint/2010/main" val="1089608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2.3.1 The Writing Skill of Paraphrasing (2/8)</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40</a:t>
            </a:fld>
            <a:endParaRPr kumimoji="1" lang="zh-TW" altLang="en-US"/>
          </a:p>
        </p:txBody>
      </p:sp>
      <p:sp>
        <p:nvSpPr>
          <p:cNvPr id="4" name="文字版面配置區 3"/>
          <p:cNvSpPr>
            <a:spLocks noGrp="1"/>
          </p:cNvSpPr>
          <p:nvPr>
            <p:ph type="body" sz="quarter" idx="11"/>
          </p:nvPr>
        </p:nvSpPr>
        <p:spPr>
          <a:xfrm>
            <a:off x="285750" y="1628775"/>
            <a:ext cx="4850131" cy="3138488"/>
          </a:xfrm>
        </p:spPr>
        <p:txBody>
          <a:bodyPr/>
          <a:lstStyle/>
          <a:p>
            <a:r>
              <a:rPr kumimoji="1" lang="en-US" altLang="zh-TW" dirty="0"/>
              <a:t>Please take a moment to recall if you have ever shared a joke you heard from others. If so, did you hear about the joke from a friend or an online forum?</a:t>
            </a:r>
          </a:p>
          <a:p>
            <a:endParaRPr kumimoji="1" lang="zh-TW" altLang="en-US" dirty="0"/>
          </a:p>
        </p:txBody>
      </p:sp>
      <p:sp>
        <p:nvSpPr>
          <p:cNvPr id="5" name="副標題 4"/>
          <p:cNvSpPr>
            <a:spLocks noGrp="1"/>
          </p:cNvSpPr>
          <p:nvPr>
            <p:ph type="subTitle" idx="1"/>
          </p:nvPr>
        </p:nvSpPr>
        <p:spPr/>
        <p:txBody>
          <a:bodyPr/>
          <a:lstStyle/>
          <a:p>
            <a:r>
              <a:rPr kumimoji="1" lang="en-US" altLang="zh-TW" dirty="0"/>
              <a:t>Meaning of paraphrasing</a:t>
            </a:r>
          </a:p>
        </p:txBody>
      </p:sp>
      <p:pic>
        <p:nvPicPr>
          <p:cNvPr id="6" name="內容版面配置區 5">
            <a:extLst>
              <a:ext uri="{FF2B5EF4-FFF2-40B4-BE49-F238E27FC236}">
                <a16:creationId xmlns:a16="http://schemas.microsoft.com/office/drawing/2014/main" id="{32E2D3A4-6034-40A4-AE3D-F56F42146E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344" y="1207294"/>
            <a:ext cx="3008306" cy="3493888"/>
          </a:xfrm>
          <a:prstGeom prst="rect">
            <a:avLst/>
          </a:prstGeom>
        </p:spPr>
      </p:pic>
    </p:spTree>
    <p:extLst>
      <p:ext uri="{BB962C8B-B14F-4D97-AF65-F5344CB8AC3E}">
        <p14:creationId xmlns:p14="http://schemas.microsoft.com/office/powerpoint/2010/main" val="100406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kumimoji="1" lang="en-US" altLang="zh-TW" dirty="0"/>
              <a:t>2.3.1 The Writing Skill of Paraphrasing (3/8)</a:t>
            </a:r>
            <a:endParaRPr kumimoji="1" lang="zh-TW" altLang="en-US" dirty="0"/>
          </a:p>
        </p:txBody>
      </p:sp>
      <p:sp>
        <p:nvSpPr>
          <p:cNvPr id="8" name="內容版面配置區 7"/>
          <p:cNvSpPr>
            <a:spLocks noGrp="1"/>
          </p:cNvSpPr>
          <p:nvPr>
            <p:ph idx="1"/>
          </p:nvPr>
        </p:nvSpPr>
        <p:spPr/>
        <p:txBody>
          <a:bodyPr/>
          <a:lstStyle/>
          <a:p>
            <a:r>
              <a:rPr kumimoji="1" lang="en-US" altLang="zh-TW" dirty="0"/>
              <a:t>Paraphrasing is a writing skill that involves rewriting a text or passage with the same meaning but using your own words. When paraphrasing, it is necessary to sort out papers from different sources and merge them to reproduce the original meaning and connotation of the papers without distorting the authors’ perspectives but adding your own explanations and interpretations </a:t>
            </a:r>
            <a:r>
              <a:rPr kumimoji="1" lang="en-US" altLang="zh-TW" sz="1200" dirty="0">
                <a:solidFill>
                  <a:schemeClr val="bg1">
                    <a:lumMod val="75000"/>
                  </a:schemeClr>
                </a:solidFill>
              </a:rPr>
              <a:t>(</a:t>
            </a:r>
            <a:r>
              <a:rPr kumimoji="1" lang="en-US" altLang="zh-TW" sz="1200" dirty="0" err="1">
                <a:solidFill>
                  <a:schemeClr val="bg1">
                    <a:lumMod val="75000"/>
                  </a:schemeClr>
                </a:solidFill>
              </a:rPr>
              <a:t>Zuo-wei</a:t>
            </a:r>
            <a:r>
              <a:rPr kumimoji="1" lang="en-US" altLang="zh-TW" sz="1200" dirty="0">
                <a:solidFill>
                  <a:schemeClr val="bg1">
                    <a:lumMod val="75000"/>
                  </a:schemeClr>
                </a:solidFill>
              </a:rPr>
              <a:t> Zhang, 2007</a:t>
            </a:r>
            <a:r>
              <a:rPr kumimoji="1" lang="zh-TW" altLang="en-US" sz="1200" dirty="0">
                <a:solidFill>
                  <a:schemeClr val="bg1">
                    <a:lumMod val="75000"/>
                  </a:schemeClr>
                </a:solidFill>
              </a:rPr>
              <a:t>；</a:t>
            </a:r>
            <a:r>
              <a:rPr kumimoji="1" lang="en-US" altLang="zh-TW" sz="1200" dirty="0">
                <a:solidFill>
                  <a:schemeClr val="bg1">
                    <a:lumMod val="75000"/>
                  </a:schemeClr>
                </a:solidFill>
              </a:rPr>
              <a:t>Ballard &amp; </a:t>
            </a:r>
            <a:r>
              <a:rPr kumimoji="1" lang="en-US" altLang="zh-TW" sz="1200" dirty="0" err="1">
                <a:solidFill>
                  <a:schemeClr val="bg1">
                    <a:lumMod val="75000"/>
                  </a:schemeClr>
                </a:solidFill>
              </a:rPr>
              <a:t>Clanchy</a:t>
            </a:r>
            <a:r>
              <a:rPr kumimoji="1" lang="en-US" altLang="zh-TW" sz="1200" dirty="0">
                <a:solidFill>
                  <a:schemeClr val="bg1">
                    <a:lumMod val="75000"/>
                  </a:schemeClr>
                </a:solidFill>
              </a:rPr>
              <a:t>, 1991; </a:t>
            </a:r>
            <a:r>
              <a:rPr kumimoji="1" lang="en-US" altLang="zh-TW" sz="1200" dirty="0" err="1">
                <a:solidFill>
                  <a:schemeClr val="bg1">
                    <a:lumMod val="75000"/>
                  </a:schemeClr>
                </a:solidFill>
              </a:rPr>
              <a:t>Sperber</a:t>
            </a:r>
            <a:r>
              <a:rPr kumimoji="1" lang="en-US" altLang="zh-TW" sz="1200" dirty="0">
                <a:solidFill>
                  <a:schemeClr val="bg1">
                    <a:lumMod val="75000"/>
                  </a:schemeClr>
                </a:solidFill>
              </a:rPr>
              <a:t> &amp; Wilson, 1995</a:t>
            </a:r>
            <a:r>
              <a:rPr kumimoji="1" lang="zh-TW" altLang="en-US" sz="1200" dirty="0">
                <a:solidFill>
                  <a:schemeClr val="bg1">
                    <a:lumMod val="75000"/>
                  </a:schemeClr>
                </a:solidFill>
              </a:rPr>
              <a:t>）</a:t>
            </a:r>
            <a:r>
              <a:rPr kumimoji="1" lang="en-US" altLang="zh-TW" sz="1200" dirty="0">
                <a:solidFill>
                  <a:schemeClr val="bg1">
                    <a:lumMod val="75000"/>
                  </a:schemeClr>
                </a:solidFill>
              </a:rPr>
              <a:t>.</a:t>
            </a:r>
          </a:p>
          <a:p>
            <a:endParaRPr kumimoji="1" lang="en-US" altLang="zh-TW" sz="1000" dirty="0"/>
          </a:p>
          <a:p>
            <a:r>
              <a:rPr kumimoji="1" lang="en-US" altLang="zh-TW" dirty="0"/>
              <a:t>In sum, “paraphrasing” is a writing skill in which you convey the concept of the source text in your own words while showing respect to the author’s main ideas.</a:t>
            </a:r>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41</a:t>
            </a:fld>
            <a:endParaRPr kumimoji="1" lang="zh-TW" altLang="en-US"/>
          </a:p>
        </p:txBody>
      </p:sp>
    </p:spTree>
    <p:extLst>
      <p:ext uri="{BB962C8B-B14F-4D97-AF65-F5344CB8AC3E}">
        <p14:creationId xmlns:p14="http://schemas.microsoft.com/office/powerpoint/2010/main" val="1842776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557609961"/>
              </p:ext>
            </p:extLst>
          </p:nvPr>
        </p:nvGraphicFramePr>
        <p:xfrm>
          <a:off x="257175" y="1144732"/>
          <a:ext cx="4406263" cy="3883152"/>
        </p:xfrm>
        <a:graphic>
          <a:graphicData uri="http://schemas.openxmlformats.org/drawingml/2006/table">
            <a:tbl>
              <a:tblPr firstRow="1" bandRow="1">
                <a:tableStyleId>{69012ECD-51FC-41F1-AA8D-1B2483CD663E}</a:tableStyleId>
              </a:tblPr>
              <a:tblGrid>
                <a:gridCol w="4406263">
                  <a:extLst>
                    <a:ext uri="{9D8B030D-6E8A-4147-A177-3AD203B41FA5}">
                      <a16:colId xmlns:a16="http://schemas.microsoft.com/office/drawing/2014/main" val="20000"/>
                    </a:ext>
                  </a:extLst>
                </a:gridCol>
              </a:tblGrid>
              <a:tr h="338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effectLst/>
                          <a:latin typeface="+mn-lt"/>
                          <a:ea typeface="Helvetica" charset="0"/>
                          <a:cs typeface="Helvetica" charset="0"/>
                        </a:rPr>
                        <a:t>Mistakes to avoid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397390">
                <a:tc>
                  <a:txBody>
                    <a:bodyPr/>
                    <a:lstStyle/>
                    <a:p>
                      <a:pPr>
                        <a:lnSpc>
                          <a:spcPct val="130000"/>
                        </a:lnSpc>
                      </a:pPr>
                      <a:r>
                        <a:rPr lang="en-US" altLang="zh-TW" sz="1400" dirty="0">
                          <a:solidFill>
                            <a:schemeClr val="tx1">
                              <a:lumMod val="75000"/>
                              <a:lumOff val="25000"/>
                            </a:schemeClr>
                          </a:solidFill>
                          <a:effectLst/>
                          <a:latin typeface="+mn-lt"/>
                          <a:ea typeface="Helvetica" charset="0"/>
                          <a:cs typeface="Helvetica" charset="0"/>
                        </a:rPr>
                        <a:t>If the following 5 scenarios occurred when citing</a:t>
                      </a:r>
                      <a:r>
                        <a:rPr lang="zh-TW" altLang="en-US" sz="1400" baseline="0" dirty="0">
                          <a:solidFill>
                            <a:schemeClr val="tx1">
                              <a:lumMod val="75000"/>
                              <a:lumOff val="25000"/>
                            </a:schemeClr>
                          </a:solidFill>
                          <a:effectLst/>
                          <a:latin typeface="+mn-lt"/>
                          <a:ea typeface="Helvetica" charset="0"/>
                          <a:cs typeface="Helvetica" charset="0"/>
                        </a:rPr>
                        <a:t> </a:t>
                      </a:r>
                      <a:r>
                        <a:rPr lang="en-US" altLang="zh-TW" sz="1400" dirty="0">
                          <a:solidFill>
                            <a:schemeClr val="tx1">
                              <a:lumMod val="75000"/>
                              <a:lumOff val="25000"/>
                            </a:schemeClr>
                          </a:solidFill>
                          <a:effectLst/>
                          <a:latin typeface="+mn-lt"/>
                          <a:ea typeface="Helvetica" charset="0"/>
                          <a:cs typeface="Helvetica" charset="0"/>
                        </a:rPr>
                        <a:t>others‘ papers, the writer could be considered to be</a:t>
                      </a:r>
                      <a:r>
                        <a:rPr lang="zh-TW" altLang="en-US" sz="1400" baseline="0" dirty="0">
                          <a:solidFill>
                            <a:schemeClr val="tx1">
                              <a:lumMod val="75000"/>
                              <a:lumOff val="25000"/>
                            </a:schemeClr>
                          </a:solidFill>
                          <a:effectLst/>
                          <a:latin typeface="+mn-lt"/>
                          <a:ea typeface="Helvetica" charset="0"/>
                          <a:cs typeface="Helvetica" charset="0"/>
                        </a:rPr>
                        <a:t> </a:t>
                      </a:r>
                      <a:r>
                        <a:rPr lang="en-US" altLang="zh-TW" sz="1400" dirty="0">
                          <a:solidFill>
                            <a:schemeClr val="tx1">
                              <a:lumMod val="75000"/>
                              <a:lumOff val="25000"/>
                            </a:schemeClr>
                          </a:solidFill>
                          <a:effectLst/>
                          <a:latin typeface="+mn-lt"/>
                          <a:ea typeface="Helvetica" charset="0"/>
                          <a:cs typeface="Helvetica" charset="0"/>
                        </a:rPr>
                        <a:t>plagiarizing. (In these scenarios, most of the writers</a:t>
                      </a:r>
                      <a:r>
                        <a:rPr lang="zh-TW" altLang="en-US" sz="1400" baseline="0" dirty="0">
                          <a:solidFill>
                            <a:schemeClr val="tx1">
                              <a:lumMod val="75000"/>
                              <a:lumOff val="25000"/>
                            </a:schemeClr>
                          </a:solidFill>
                          <a:effectLst/>
                          <a:latin typeface="+mn-lt"/>
                          <a:ea typeface="Helvetica" charset="0"/>
                          <a:cs typeface="Helvetica" charset="0"/>
                        </a:rPr>
                        <a:t> </a:t>
                      </a:r>
                      <a:r>
                        <a:rPr lang="en-US" altLang="zh-TW" sz="1400" dirty="0">
                          <a:solidFill>
                            <a:schemeClr val="tx1">
                              <a:lumMod val="75000"/>
                              <a:lumOff val="25000"/>
                            </a:schemeClr>
                          </a:solidFill>
                          <a:effectLst/>
                          <a:latin typeface="+mn-lt"/>
                          <a:ea typeface="Helvetica" charset="0"/>
                          <a:cs typeface="Helvetica" charset="0"/>
                        </a:rPr>
                        <a:t>merely copied the original texts or added</a:t>
                      </a:r>
                      <a:r>
                        <a:rPr lang="zh-TW" altLang="en-US" sz="1400" dirty="0">
                          <a:solidFill>
                            <a:schemeClr val="tx1">
                              <a:lumMod val="75000"/>
                              <a:lumOff val="25000"/>
                            </a:schemeClr>
                          </a:solidFill>
                          <a:effectLst/>
                          <a:latin typeface="+mn-lt"/>
                          <a:ea typeface="Helvetica" charset="0"/>
                          <a:cs typeface="Helvetica" charset="0"/>
                        </a:rPr>
                        <a:t> </a:t>
                      </a:r>
                      <a:r>
                        <a:rPr lang="en-US" altLang="zh-TW" sz="1400" dirty="0">
                          <a:solidFill>
                            <a:schemeClr val="tx1">
                              <a:lumMod val="75000"/>
                              <a:lumOff val="25000"/>
                            </a:schemeClr>
                          </a:solidFill>
                          <a:effectLst/>
                          <a:latin typeface="+mn-lt"/>
                          <a:ea typeface="Helvetica" charset="0"/>
                          <a:cs typeface="Helvetica" charset="0"/>
                        </a:rPr>
                        <a:t>/</a:t>
                      </a:r>
                      <a:r>
                        <a:rPr lang="zh-TW" altLang="en-US" sz="1400" dirty="0">
                          <a:solidFill>
                            <a:schemeClr val="tx1">
                              <a:lumMod val="75000"/>
                              <a:lumOff val="25000"/>
                            </a:schemeClr>
                          </a:solidFill>
                          <a:effectLst/>
                          <a:latin typeface="+mn-lt"/>
                          <a:ea typeface="Helvetica" charset="0"/>
                          <a:cs typeface="Helvetica" charset="0"/>
                        </a:rPr>
                        <a:t> </a:t>
                      </a:r>
                      <a:r>
                        <a:rPr lang="en-US" altLang="zh-TW" sz="1400" dirty="0">
                          <a:solidFill>
                            <a:schemeClr val="tx1">
                              <a:lumMod val="75000"/>
                              <a:lumOff val="25000"/>
                            </a:schemeClr>
                          </a:solidFill>
                          <a:effectLst/>
                          <a:latin typeface="+mn-lt"/>
                          <a:ea typeface="Helvetica" charset="0"/>
                          <a:cs typeface="Helvetica" charset="0"/>
                        </a:rPr>
                        <a:t>deleted</a:t>
                      </a:r>
                      <a:r>
                        <a:rPr lang="zh-TW" altLang="en-US" sz="1400" baseline="0" dirty="0">
                          <a:solidFill>
                            <a:schemeClr val="tx1">
                              <a:lumMod val="75000"/>
                              <a:lumOff val="25000"/>
                            </a:schemeClr>
                          </a:solidFill>
                          <a:effectLst/>
                          <a:latin typeface="+mn-lt"/>
                          <a:ea typeface="Helvetica" charset="0"/>
                          <a:cs typeface="Helvetica" charset="0"/>
                        </a:rPr>
                        <a:t> </a:t>
                      </a:r>
                      <a:r>
                        <a:rPr lang="en-US" altLang="zh-TW" sz="1400" dirty="0">
                          <a:solidFill>
                            <a:schemeClr val="tx1">
                              <a:lumMod val="75000"/>
                              <a:lumOff val="25000"/>
                            </a:schemeClr>
                          </a:solidFill>
                          <a:effectLst/>
                          <a:latin typeface="+mn-lt"/>
                          <a:ea typeface="Helvetica" charset="0"/>
                          <a:cs typeface="Helvetica" charset="0"/>
                        </a:rPr>
                        <a:t>some words.)</a:t>
                      </a:r>
                    </a:p>
                    <a:p>
                      <a:pPr marL="342900" lvl="0" indent="-342900">
                        <a:lnSpc>
                          <a:spcPct val="130000"/>
                        </a:lnSpc>
                        <a:buFont typeface="+mj-lt"/>
                        <a:buAutoNum type="arabicPeriod"/>
                      </a:pPr>
                      <a:r>
                        <a:rPr lang="en-US" altLang="zh-TW" sz="1200" dirty="0">
                          <a:solidFill>
                            <a:schemeClr val="tx1">
                              <a:lumMod val="75000"/>
                              <a:lumOff val="25000"/>
                            </a:schemeClr>
                          </a:solidFill>
                          <a:effectLst/>
                          <a:latin typeface="+mn-lt"/>
                          <a:ea typeface="Helvetica" charset="0"/>
                          <a:cs typeface="Helvetica" charset="0"/>
                        </a:rPr>
                        <a:t>Copy exact language from a source (usually</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more than 5 to 9 words) without modifying it or</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using an appropriate citation or quotation</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marks.</a:t>
                      </a:r>
                    </a:p>
                    <a:p>
                      <a:pPr marL="342900" lvl="0" indent="-342900">
                        <a:lnSpc>
                          <a:spcPct val="130000"/>
                        </a:lnSpc>
                        <a:buFont typeface="+mj-lt"/>
                        <a:buAutoNum type="arabicPeriod"/>
                      </a:pPr>
                      <a:r>
                        <a:rPr lang="en-US" altLang="zh-TW" sz="1200" dirty="0">
                          <a:solidFill>
                            <a:schemeClr val="tx1">
                              <a:lumMod val="75000"/>
                              <a:lumOff val="25000"/>
                            </a:schemeClr>
                          </a:solidFill>
                          <a:effectLst/>
                          <a:latin typeface="+mn-lt"/>
                          <a:ea typeface="Helvetica" charset="0"/>
                          <a:cs typeface="Helvetica" charset="0"/>
                        </a:rPr>
                        <a:t>Use synonyms as substitutes for the original</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words.</a:t>
                      </a:r>
                    </a:p>
                    <a:p>
                      <a:pPr marL="342900" lvl="0" indent="-342900">
                        <a:lnSpc>
                          <a:spcPct val="130000"/>
                        </a:lnSpc>
                        <a:buFont typeface="+mj-lt"/>
                        <a:buAutoNum type="arabicPeriod"/>
                      </a:pPr>
                      <a:r>
                        <a:rPr lang="en-US" altLang="zh-TW" sz="1200" dirty="0">
                          <a:solidFill>
                            <a:schemeClr val="tx1">
                              <a:lumMod val="75000"/>
                              <a:lumOff val="25000"/>
                            </a:schemeClr>
                          </a:solidFill>
                          <a:effectLst/>
                          <a:latin typeface="+mn-lt"/>
                          <a:ea typeface="Helvetica" charset="0"/>
                          <a:cs typeface="Helvetica" charset="0"/>
                        </a:rPr>
                        <a:t>Merely add one to two words to the original</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text.</a:t>
                      </a:r>
                    </a:p>
                    <a:p>
                      <a:pPr marL="342900" lvl="0" indent="-342900">
                        <a:lnSpc>
                          <a:spcPct val="130000"/>
                        </a:lnSpc>
                        <a:buFont typeface="+mj-lt"/>
                        <a:buAutoNum type="arabicPeriod"/>
                      </a:pPr>
                      <a:r>
                        <a:rPr lang="en-US" altLang="zh-TW" sz="1200" dirty="0">
                          <a:solidFill>
                            <a:schemeClr val="tx1">
                              <a:lumMod val="75000"/>
                              <a:lumOff val="25000"/>
                            </a:schemeClr>
                          </a:solidFill>
                          <a:effectLst/>
                          <a:latin typeface="+mn-lt"/>
                          <a:ea typeface="Helvetica" charset="0"/>
                          <a:cs typeface="Helvetica" charset="0"/>
                        </a:rPr>
                        <a:t>Merely delete one to four words from the</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original text.</a:t>
                      </a:r>
                    </a:p>
                    <a:p>
                      <a:pPr marL="342900" lvl="0" indent="-342900">
                        <a:lnSpc>
                          <a:spcPct val="130000"/>
                        </a:lnSpc>
                        <a:buFont typeface="+mj-lt"/>
                        <a:buAutoNum type="arabicPeriod"/>
                      </a:pPr>
                      <a:r>
                        <a:rPr lang="en-US" altLang="zh-TW" sz="1200" dirty="0">
                          <a:solidFill>
                            <a:schemeClr val="tx1">
                              <a:lumMod val="75000"/>
                              <a:lumOff val="25000"/>
                            </a:schemeClr>
                          </a:solidFill>
                          <a:effectLst/>
                          <a:latin typeface="+mn-lt"/>
                          <a:ea typeface="Helvetica" charset="0"/>
                          <a:cs typeface="Helvetica" charset="0"/>
                        </a:rPr>
                        <a:t>Merely switch the order of the original</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sentences or just slightly change the structures</a:t>
                      </a:r>
                      <a:r>
                        <a:rPr lang="zh-TW" altLang="en-US" sz="1200" baseline="0" dirty="0">
                          <a:solidFill>
                            <a:schemeClr val="tx1">
                              <a:lumMod val="75000"/>
                              <a:lumOff val="25000"/>
                            </a:schemeClr>
                          </a:solidFill>
                          <a:effectLst/>
                          <a:latin typeface="+mn-lt"/>
                          <a:ea typeface="Helvetica" charset="0"/>
                          <a:cs typeface="Helvetica" charset="0"/>
                        </a:rPr>
                        <a:t> </a:t>
                      </a:r>
                      <a:r>
                        <a:rPr lang="en-US" altLang="zh-TW" sz="1200" dirty="0">
                          <a:solidFill>
                            <a:schemeClr val="tx1">
                              <a:lumMod val="75000"/>
                              <a:lumOff val="25000"/>
                            </a:schemeClr>
                          </a:solidFill>
                          <a:effectLst/>
                          <a:latin typeface="+mn-lt"/>
                          <a:ea typeface="Helvetica" charset="0"/>
                          <a:cs typeface="Helvetica" charset="0"/>
                        </a:rPr>
                        <a:t>of the original paragraphs.</a:t>
                      </a:r>
                    </a:p>
                    <a:p>
                      <a:pPr algn="r"/>
                      <a:r>
                        <a:rPr lang="en-US" altLang="zh-TW" sz="900" dirty="0">
                          <a:solidFill>
                            <a:schemeClr val="bg1">
                              <a:lumMod val="75000"/>
                            </a:schemeClr>
                          </a:solidFill>
                          <a:effectLst/>
                          <a:latin typeface="+mn-lt"/>
                          <a:ea typeface="Helvetica" charset="0"/>
                          <a:cs typeface="Helvetica" charset="0"/>
                        </a:rPr>
                        <a:t>Source: Walker (2008)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04917405"/>
              </p:ext>
            </p:extLst>
          </p:nvPr>
        </p:nvGraphicFramePr>
        <p:xfrm>
          <a:off x="4806313" y="1144731"/>
          <a:ext cx="4123375" cy="3362960"/>
        </p:xfrm>
        <a:graphic>
          <a:graphicData uri="http://schemas.openxmlformats.org/drawingml/2006/table">
            <a:tbl>
              <a:tblPr firstRow="1" bandRow="1">
                <a:tableStyleId>{69012ECD-51FC-41F1-AA8D-1B2483CD663E}</a:tableStyleId>
              </a:tblPr>
              <a:tblGrid>
                <a:gridCol w="4123375">
                  <a:extLst>
                    <a:ext uri="{9D8B030D-6E8A-4147-A177-3AD203B41FA5}">
                      <a16:colId xmlns:a16="http://schemas.microsoft.com/office/drawing/2014/main" val="20000"/>
                    </a:ext>
                  </a:extLst>
                </a:gridCol>
              </a:tblGrid>
              <a:tr h="1298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effectLst/>
                          <a:latin typeface="+mn-lt"/>
                          <a:ea typeface="Helvetica" charset="0"/>
                          <a:cs typeface="Helvetica" charset="0"/>
                        </a:rPr>
                        <a:t>Rules to follow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997200">
                <a:tc>
                  <a:txBody>
                    <a:bodyPr/>
                    <a:lstStyle/>
                    <a:p>
                      <a:pPr>
                        <a:lnSpc>
                          <a:spcPct val="130000"/>
                        </a:lnSpc>
                      </a:pPr>
                      <a:r>
                        <a:rPr lang="en-US" altLang="zh-TW" sz="1400" kern="1200" dirty="0">
                          <a:solidFill>
                            <a:schemeClr val="tx1">
                              <a:lumMod val="75000"/>
                              <a:lumOff val="25000"/>
                            </a:schemeClr>
                          </a:solidFill>
                          <a:effectLst/>
                          <a:latin typeface="+mn-lt"/>
                          <a:ea typeface="Helvetica" charset="0"/>
                          <a:cs typeface="Helvetica" charset="0"/>
                        </a:rPr>
                        <a:t>The writer has to identify the key words and</a:t>
                      </a:r>
                      <a:r>
                        <a:rPr lang="zh-TW" altLang="en-US" sz="1400" kern="1200" dirty="0">
                          <a:solidFill>
                            <a:schemeClr val="tx1">
                              <a:lumMod val="75000"/>
                              <a:lumOff val="25000"/>
                            </a:schemeClr>
                          </a:solidFill>
                          <a:effectLst/>
                          <a:latin typeface="+mn-lt"/>
                          <a:ea typeface="Helvetica" charset="0"/>
                          <a:cs typeface="Helvetica" charset="0"/>
                        </a:rPr>
                        <a:t> </a:t>
                      </a:r>
                      <a:r>
                        <a:rPr lang="en-US" altLang="zh-TW" sz="1400" kern="1200" dirty="0">
                          <a:solidFill>
                            <a:schemeClr val="tx1">
                              <a:lumMod val="75000"/>
                              <a:lumOff val="25000"/>
                            </a:schemeClr>
                          </a:solidFill>
                          <a:effectLst/>
                          <a:latin typeface="+mn-lt"/>
                          <a:ea typeface="Helvetica" charset="0"/>
                          <a:cs typeface="Helvetica" charset="0"/>
                        </a:rPr>
                        <a:t>views,</a:t>
                      </a:r>
                      <a:r>
                        <a:rPr lang="zh-TW" altLang="en-US" sz="1400" kern="1200" dirty="0">
                          <a:solidFill>
                            <a:schemeClr val="tx1">
                              <a:lumMod val="75000"/>
                              <a:lumOff val="25000"/>
                            </a:schemeClr>
                          </a:solidFill>
                          <a:effectLst/>
                          <a:latin typeface="+mn-lt"/>
                          <a:ea typeface="Helvetica" charset="0"/>
                          <a:cs typeface="Helvetica" charset="0"/>
                        </a:rPr>
                        <a:t> </a:t>
                      </a:r>
                      <a:r>
                        <a:rPr lang="en-US" altLang="zh-TW" sz="1400" kern="1200" dirty="0">
                          <a:solidFill>
                            <a:schemeClr val="tx1">
                              <a:lumMod val="75000"/>
                              <a:lumOff val="25000"/>
                            </a:schemeClr>
                          </a:solidFill>
                          <a:effectLst/>
                          <a:latin typeface="+mn-lt"/>
                          <a:ea typeface="Helvetica" charset="0"/>
                          <a:cs typeface="Helvetica" charset="0"/>
                        </a:rPr>
                        <a:t>understand the </a:t>
                      </a:r>
                      <a:r>
                        <a:rPr lang="en-US" altLang="zh-TW" sz="1400" kern="1200" dirty="0">
                          <a:solidFill>
                            <a:schemeClr val="bg2">
                              <a:lumMod val="50000"/>
                            </a:schemeClr>
                          </a:solidFill>
                          <a:effectLst/>
                          <a:latin typeface="+mn-lt"/>
                          <a:ea typeface="Helvetica" charset="0"/>
                          <a:cs typeface="Helvetica" charset="0"/>
                        </a:rPr>
                        <a:t>meaning and the structure </a:t>
                      </a:r>
                      <a:r>
                        <a:rPr lang="en-US" altLang="zh-TW" sz="1400" kern="1200" dirty="0">
                          <a:solidFill>
                            <a:schemeClr val="tx1">
                              <a:lumMod val="75000"/>
                              <a:lumOff val="25000"/>
                            </a:schemeClr>
                          </a:solidFill>
                          <a:effectLst/>
                          <a:latin typeface="+mn-lt"/>
                          <a:ea typeface="Helvetica" charset="0"/>
                          <a:cs typeface="Helvetica" charset="0"/>
                        </a:rPr>
                        <a:t>of the paper, and rewrite it in his/her own words.</a:t>
                      </a:r>
                    </a:p>
                    <a:p>
                      <a:pPr marL="285750" indent="-285750">
                        <a:lnSpc>
                          <a:spcPct val="130000"/>
                        </a:lnSpc>
                        <a:buFont typeface="+mj-lt"/>
                        <a:buAutoNum type="arabicPeriod"/>
                      </a:pPr>
                      <a:r>
                        <a:rPr lang="en-US" altLang="zh-TW" sz="1200" kern="1200" dirty="0">
                          <a:solidFill>
                            <a:schemeClr val="tx1">
                              <a:lumMod val="75000"/>
                              <a:lumOff val="25000"/>
                            </a:schemeClr>
                          </a:solidFill>
                          <a:effectLst/>
                          <a:latin typeface="+mn-lt"/>
                          <a:ea typeface="Helvetica" charset="0"/>
                          <a:cs typeface="Helvetica" charset="0"/>
                        </a:rPr>
                        <a:t>Understand the meaning of the paper. </a:t>
                      </a:r>
                    </a:p>
                    <a:p>
                      <a:pPr marL="285750" indent="-285750">
                        <a:lnSpc>
                          <a:spcPct val="130000"/>
                        </a:lnSpc>
                        <a:buFont typeface="+mj-lt"/>
                        <a:buAutoNum type="arabicPeriod"/>
                      </a:pPr>
                      <a:r>
                        <a:rPr lang="en-US" altLang="zh-TW" sz="1200" kern="1200" dirty="0">
                          <a:solidFill>
                            <a:schemeClr val="tx1">
                              <a:lumMod val="75000"/>
                              <a:lumOff val="25000"/>
                            </a:schemeClr>
                          </a:solidFill>
                          <a:effectLst/>
                          <a:latin typeface="+mn-lt"/>
                          <a:ea typeface="Helvetica" charset="0"/>
                          <a:cs typeface="Helvetica" charset="0"/>
                        </a:rPr>
                        <a:t>Identify the key words and views, trim unnecessary words, and rewrite the topic in the writer's own. </a:t>
                      </a:r>
                    </a:p>
                    <a:p>
                      <a:pPr marL="285750" indent="-285750">
                        <a:lnSpc>
                          <a:spcPct val="130000"/>
                        </a:lnSpc>
                        <a:buFont typeface="+mj-lt"/>
                        <a:buAutoNum type="arabicPeriod"/>
                      </a:pPr>
                      <a:r>
                        <a:rPr lang="en-US" altLang="zh-TW" sz="1200" kern="1200" dirty="0">
                          <a:solidFill>
                            <a:schemeClr val="tx1">
                              <a:lumMod val="75000"/>
                              <a:lumOff val="25000"/>
                            </a:schemeClr>
                          </a:solidFill>
                          <a:effectLst/>
                          <a:latin typeface="+mn-lt"/>
                          <a:ea typeface="Helvetica" charset="0"/>
                          <a:cs typeface="Helvetica" charset="0"/>
                        </a:rPr>
                        <a:t>Use proper punctuation according to the meaning and the structure of the sentences paraphrased. </a:t>
                      </a:r>
                    </a:p>
                    <a:p>
                      <a:pPr marL="285750" indent="-285750">
                        <a:lnSpc>
                          <a:spcPct val="130000"/>
                        </a:lnSpc>
                        <a:buFont typeface="+mj-lt"/>
                        <a:buAutoNum type="arabicPeriod"/>
                      </a:pPr>
                      <a:r>
                        <a:rPr lang="en-US" altLang="zh-TW" sz="1200" kern="1200" dirty="0">
                          <a:solidFill>
                            <a:schemeClr val="tx1">
                              <a:lumMod val="75000"/>
                              <a:lumOff val="25000"/>
                            </a:schemeClr>
                          </a:solidFill>
                          <a:effectLst/>
                          <a:latin typeface="+mn-lt"/>
                          <a:ea typeface="Helvetica" charset="0"/>
                          <a:cs typeface="Helvetica" charset="0"/>
                        </a:rPr>
                        <a:t>Avoid using the exact same words of more than one clause from the original text.</a:t>
                      </a:r>
                    </a:p>
                    <a:p>
                      <a:pPr algn="r"/>
                      <a:endParaRPr lang="en-US" altLang="zh-TW" sz="1400" kern="1200" dirty="0">
                        <a:solidFill>
                          <a:schemeClr val="tx1">
                            <a:lumMod val="75000"/>
                            <a:lumOff val="25000"/>
                          </a:schemeClr>
                        </a:solidFill>
                        <a:effectLst/>
                        <a:latin typeface="+mn-lt"/>
                        <a:ea typeface="Helvetica" charset="0"/>
                        <a:cs typeface="Helvetica" charset="0"/>
                      </a:endParaRPr>
                    </a:p>
                    <a:p>
                      <a:pPr algn="r"/>
                      <a:r>
                        <a:rPr lang="en-US" altLang="zh-TW" sz="900" kern="1200" dirty="0">
                          <a:solidFill>
                            <a:schemeClr val="bg1">
                              <a:lumMod val="75000"/>
                            </a:schemeClr>
                          </a:solidFill>
                          <a:effectLst/>
                          <a:latin typeface="+mn-lt"/>
                          <a:ea typeface="Helvetica" charset="0"/>
                          <a:cs typeface="Helvetica" charset="0"/>
                        </a:rPr>
                        <a:t>Source: </a:t>
                      </a:r>
                      <a:r>
                        <a:rPr lang="zh-TW" altLang="en-US" sz="900" kern="1200" dirty="0">
                          <a:solidFill>
                            <a:schemeClr val="bg1">
                              <a:lumMod val="75000"/>
                            </a:schemeClr>
                          </a:solidFill>
                          <a:effectLst/>
                          <a:latin typeface="+mn-lt"/>
                          <a:ea typeface="Helvetica" charset="0"/>
                          <a:cs typeface="Helvetica" charset="0"/>
                        </a:rPr>
                        <a:t>楊晉綺</a:t>
                      </a:r>
                      <a:r>
                        <a:rPr lang="en-US" altLang="zh-TW" sz="900" kern="1200" dirty="0">
                          <a:solidFill>
                            <a:schemeClr val="bg1">
                              <a:lumMod val="75000"/>
                            </a:schemeClr>
                          </a:solidFill>
                          <a:effectLst/>
                          <a:latin typeface="+mn-lt"/>
                          <a:ea typeface="Helvetica" charset="0"/>
                          <a:cs typeface="Helvetica" charset="0"/>
                        </a:rPr>
                        <a:t> (2010)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 name="標題 1"/>
          <p:cNvSpPr>
            <a:spLocks noGrp="1"/>
          </p:cNvSpPr>
          <p:nvPr>
            <p:ph type="title"/>
          </p:nvPr>
        </p:nvSpPr>
        <p:spPr/>
        <p:txBody>
          <a:bodyPr>
            <a:normAutofit/>
          </a:bodyPr>
          <a:lstStyle/>
          <a:p>
            <a:r>
              <a:rPr kumimoji="1" lang="en-US" altLang="zh-TW" dirty="0"/>
              <a:t>2.3.1 The Writing Skill of Paraphrasing (4/8)</a:t>
            </a:r>
            <a:endParaRPr kumimoji="1" lang="zh-TW" altLang="en-US" dirty="0"/>
          </a:p>
        </p:txBody>
      </p:sp>
      <p:sp>
        <p:nvSpPr>
          <p:cNvPr id="3" name="內容版面配置區 2"/>
          <p:cNvSpPr>
            <a:spLocks noGrp="1"/>
          </p:cNvSpPr>
          <p:nvPr>
            <p:ph idx="1"/>
          </p:nvPr>
        </p:nvSpPr>
        <p:spPr>
          <a:xfrm>
            <a:off x="257176" y="735155"/>
            <a:ext cx="8672512" cy="470189"/>
          </a:xfrm>
        </p:spPr>
        <p:txBody>
          <a:bodyPr/>
          <a:lstStyle/>
          <a:p>
            <a:r>
              <a:rPr kumimoji="1" lang="en-US" altLang="zh-TW" dirty="0"/>
              <a:t>Rules to follow and mistakes to avoid when paraphrasing:</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42</a:t>
            </a:fld>
            <a:endParaRPr kumimoji="1" lang="zh-TW" altLang="en-US"/>
          </a:p>
        </p:txBody>
      </p:sp>
    </p:spTree>
    <p:extLst>
      <p:ext uri="{BB962C8B-B14F-4D97-AF65-F5344CB8AC3E}">
        <p14:creationId xmlns:p14="http://schemas.microsoft.com/office/powerpoint/2010/main" val="1109205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2.3.1 The Writing Skill of Paraphrasing (5/8)</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43</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Please read the original texts and the two paraphrased versions. Evaluate the quality of the paraphrased versions: </a:t>
            </a:r>
          </a:p>
          <a:p>
            <a:r>
              <a:rPr kumimoji="1" lang="en-US" altLang="zh-TW" dirty="0">
                <a:solidFill>
                  <a:schemeClr val="accent2"/>
                </a:solidFill>
              </a:rPr>
              <a:t>Which version is a better paraphrase and is free of plagiarism?</a:t>
            </a:r>
          </a:p>
          <a:p>
            <a:endParaRPr kumimoji="1" lang="zh-TW" altLang="en-US" dirty="0"/>
          </a:p>
        </p:txBody>
      </p:sp>
      <p:sp>
        <p:nvSpPr>
          <p:cNvPr id="5" name="副標題 4"/>
          <p:cNvSpPr>
            <a:spLocks noGrp="1"/>
          </p:cNvSpPr>
          <p:nvPr>
            <p:ph type="subTitle" idx="1"/>
          </p:nvPr>
        </p:nvSpPr>
        <p:spPr/>
        <p:txBody>
          <a:bodyPr/>
          <a:lstStyle/>
          <a:p>
            <a:r>
              <a:rPr kumimoji="1" lang="en-US" altLang="zh-TW" dirty="0"/>
              <a:t>Example of paraphrasing</a:t>
            </a:r>
          </a:p>
        </p:txBody>
      </p:sp>
    </p:spTree>
    <p:extLst>
      <p:ext uri="{BB962C8B-B14F-4D97-AF65-F5344CB8AC3E}">
        <p14:creationId xmlns:p14="http://schemas.microsoft.com/office/powerpoint/2010/main" val="143485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2.3.1 The Writing Skill of Paraphrasing (6/8)</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44</a:t>
            </a:fld>
            <a:endParaRPr kumimoji="1" lang="zh-TW" altLang="en-US"/>
          </a:p>
        </p:txBody>
      </p:sp>
      <p:sp>
        <p:nvSpPr>
          <p:cNvPr id="4" name="文字版面配置區 3"/>
          <p:cNvSpPr>
            <a:spLocks noGrp="1"/>
          </p:cNvSpPr>
          <p:nvPr>
            <p:ph type="body" sz="quarter" idx="11"/>
          </p:nvPr>
        </p:nvSpPr>
        <p:spPr>
          <a:xfrm>
            <a:off x="257176" y="1476371"/>
            <a:ext cx="8643937" cy="3138488"/>
          </a:xfrm>
        </p:spPr>
        <p:txBody>
          <a:bodyPr/>
          <a:lstStyle/>
          <a:p>
            <a:r>
              <a:rPr kumimoji="1" lang="en-US" altLang="zh-TW" dirty="0"/>
              <a:t>As the cost of portable wireless access to the Internet becomes</a:t>
            </a:r>
            <a:r>
              <a:rPr kumimoji="1" lang="zh-TW" altLang="en-US" dirty="0"/>
              <a:t> </a:t>
            </a:r>
            <a:r>
              <a:rPr kumimoji="1" lang="en-US" altLang="zh-TW" dirty="0"/>
              <a:t>affordable for everyone, the concern will be about the educational digital</a:t>
            </a:r>
            <a:r>
              <a:rPr kumimoji="1" lang="zh-TW" altLang="en-US" dirty="0"/>
              <a:t> </a:t>
            </a:r>
            <a:r>
              <a:rPr kumimoji="1" lang="en-US" altLang="zh-TW" dirty="0"/>
              <a:t>divide that separates those students who are taught by technology-</a:t>
            </a:r>
            <a:r>
              <a:rPr kumimoji="1" lang="en-US" altLang="zh-TW" dirty="0" err="1"/>
              <a:t>savvyt</a:t>
            </a:r>
            <a:r>
              <a:rPr kumimoji="1" lang="zh-TW" altLang="en-US" dirty="0"/>
              <a:t> </a:t>
            </a:r>
            <a:r>
              <a:rPr kumimoji="1" lang="en-US" altLang="zh-TW" dirty="0" err="1"/>
              <a:t>eachers</a:t>
            </a:r>
            <a:r>
              <a:rPr kumimoji="1" lang="en-US" altLang="zh-TW" dirty="0"/>
              <a:t> from those who are not. The development of these ubiquitous</a:t>
            </a:r>
            <a:r>
              <a:rPr kumimoji="1" lang="zh-TW" altLang="en-US" dirty="0"/>
              <a:t> </a:t>
            </a:r>
            <a:r>
              <a:rPr kumimoji="1" lang="en-US" altLang="zh-TW" dirty="0"/>
              <a:t>computing environments for students presents exciting challenges for</a:t>
            </a:r>
            <a:r>
              <a:rPr kumimoji="1" lang="zh-TW" altLang="en-US" dirty="0"/>
              <a:t> </a:t>
            </a:r>
            <a:r>
              <a:rPr kumimoji="1" lang="en-US" altLang="zh-TW" dirty="0"/>
              <a:t>teacher education </a:t>
            </a:r>
            <a:r>
              <a:rPr kumimoji="1" lang="en-US" altLang="zh-TW" dirty="0" err="1"/>
              <a:t>programmes</a:t>
            </a:r>
            <a:r>
              <a:rPr kumimoji="1" lang="en-US" altLang="zh-TW" dirty="0"/>
              <a:t>. It seems reasonable to provide</a:t>
            </a:r>
            <a:r>
              <a:rPr kumimoji="1" lang="zh-TW" altLang="en-US" dirty="0"/>
              <a:t> </a:t>
            </a:r>
            <a:r>
              <a:rPr kumimoji="1" lang="en-US" altLang="zh-TW" dirty="0" err="1"/>
              <a:t>programmes</a:t>
            </a:r>
            <a:r>
              <a:rPr kumimoji="1" lang="en-US" altLang="zh-TW" dirty="0"/>
              <a:t> or training that focuses on both competencies and visions for</a:t>
            </a:r>
            <a:r>
              <a:rPr kumimoji="1" lang="zh-TW" altLang="en-US" dirty="0"/>
              <a:t> </a:t>
            </a:r>
            <a:r>
              <a:rPr kumimoji="1" lang="en-US" altLang="zh-TW" dirty="0"/>
              <a:t>both pre-service and in-service teachers </a:t>
            </a:r>
            <a:r>
              <a:rPr kumimoji="1" lang="en-US" altLang="zh-TW" sz="1200" dirty="0">
                <a:solidFill>
                  <a:schemeClr val="bg1">
                    <a:lumMod val="75000"/>
                  </a:schemeClr>
                </a:solidFill>
              </a:rPr>
              <a:t>(Peng, Su, Chou, &amp; Tsai, 2009,p.177).</a:t>
            </a:r>
            <a:endParaRPr kumimoji="1" lang="zh-TW" altLang="en-US" sz="1200" dirty="0">
              <a:solidFill>
                <a:schemeClr val="bg1">
                  <a:lumMod val="75000"/>
                </a:schemeClr>
              </a:solidFill>
            </a:endParaRPr>
          </a:p>
        </p:txBody>
      </p:sp>
      <p:sp>
        <p:nvSpPr>
          <p:cNvPr id="5" name="副標題 4"/>
          <p:cNvSpPr>
            <a:spLocks noGrp="1"/>
          </p:cNvSpPr>
          <p:nvPr>
            <p:ph type="subTitle" idx="1"/>
          </p:nvPr>
        </p:nvSpPr>
        <p:spPr/>
        <p:txBody>
          <a:bodyPr/>
          <a:lstStyle/>
          <a:p>
            <a:r>
              <a:rPr kumimoji="1" lang="en-US" altLang="zh-TW" dirty="0"/>
              <a:t>Original text</a:t>
            </a:r>
          </a:p>
        </p:txBody>
      </p:sp>
      <p:sp>
        <p:nvSpPr>
          <p:cNvPr id="6" name="矩形 5"/>
          <p:cNvSpPr/>
          <p:nvPr/>
        </p:nvSpPr>
        <p:spPr>
          <a:xfrm>
            <a:off x="285750" y="3976484"/>
            <a:ext cx="8672512" cy="757130"/>
          </a:xfrm>
          <a:prstGeom prst="rect">
            <a:avLst/>
          </a:prstGeom>
        </p:spPr>
        <p:txBody>
          <a:bodyPr wrap="square">
            <a:spAutoFit/>
          </a:bodyPr>
          <a:lstStyle/>
          <a:p>
            <a:pPr indent="-114306" algn="just" fontAlgn="base">
              <a:lnSpc>
                <a:spcPct val="120000"/>
              </a:lnSpc>
            </a:pPr>
            <a:r>
              <a:rPr lang="en-US" altLang="zh-TW" sz="1200" dirty="0">
                <a:solidFill>
                  <a:schemeClr val="bg1">
                    <a:lumMod val="75000"/>
                  </a:schemeClr>
                </a:solidFill>
                <a:latin typeface="Helvetica" charset="0"/>
                <a:ea typeface="Helvetica" charset="0"/>
                <a:cs typeface="Helvetica" charset="0"/>
              </a:rPr>
              <a:t>The above text is taken from the research paper of Peng, H.. Su, Y-J. Chou, C., &amp; C-C, Tsai.(2009). Ubiquitous knowledge construction: mobile learning re-defined and a conceptual framework.</a:t>
            </a:r>
            <a:r>
              <a:rPr lang="zh-TW" altLang="en-US" sz="1200" dirty="0">
                <a:solidFill>
                  <a:schemeClr val="bg1">
                    <a:lumMod val="75000"/>
                  </a:schemeClr>
                </a:solidFill>
                <a:latin typeface="Helvetica" charset="0"/>
                <a:ea typeface="Helvetica" charset="0"/>
                <a:cs typeface="Helvetica" charset="0"/>
              </a:rPr>
              <a:t> </a:t>
            </a:r>
            <a:r>
              <a:rPr lang="en-US" altLang="zh-TW" sz="1200" dirty="0">
                <a:solidFill>
                  <a:schemeClr val="bg1">
                    <a:lumMod val="75000"/>
                  </a:schemeClr>
                </a:solidFill>
                <a:latin typeface="Helvetica" charset="0"/>
                <a:ea typeface="Helvetica" charset="0"/>
                <a:cs typeface="Helvetica" charset="0"/>
              </a:rPr>
              <a:t>Innovations in Education and Teaching International, 46(2), 171-183.</a:t>
            </a:r>
          </a:p>
        </p:txBody>
      </p:sp>
    </p:spTree>
    <p:extLst>
      <p:ext uri="{BB962C8B-B14F-4D97-AF65-F5344CB8AC3E}">
        <p14:creationId xmlns:p14="http://schemas.microsoft.com/office/powerpoint/2010/main" val="181061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2.3.1 The Writing Skill of Paraphrasing (7/8)</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45</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When the researcher intends to cite this paragraph, he/she can try to identify the keywords or key sentences from the original text and employ them to identify their relationship to ensure that an effective paraphrasing strategy is achieved.</a:t>
            </a:r>
          </a:p>
        </p:txBody>
      </p:sp>
      <p:sp>
        <p:nvSpPr>
          <p:cNvPr id="5" name="副標題 4"/>
          <p:cNvSpPr>
            <a:spLocks noGrp="1"/>
          </p:cNvSpPr>
          <p:nvPr>
            <p:ph type="subTitle" idx="1"/>
          </p:nvPr>
        </p:nvSpPr>
        <p:spPr/>
        <p:txBody>
          <a:bodyPr/>
          <a:lstStyle/>
          <a:p>
            <a:r>
              <a:rPr kumimoji="1" lang="en-US" altLang="zh-TW" dirty="0"/>
              <a:t>Example of paraphrasing</a:t>
            </a:r>
          </a:p>
        </p:txBody>
      </p:sp>
    </p:spTree>
    <p:extLst>
      <p:ext uri="{BB962C8B-B14F-4D97-AF65-F5344CB8AC3E}">
        <p14:creationId xmlns:p14="http://schemas.microsoft.com/office/powerpoint/2010/main" val="1305030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2.3.1 The Writing Skill of Paraphrasing (8/8)</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46</a:t>
            </a:fld>
            <a:endParaRPr kumimoji="1" lang="zh-TW" altLang="en-US"/>
          </a:p>
        </p:txBody>
      </p:sp>
      <p:sp>
        <p:nvSpPr>
          <p:cNvPr id="5" name="副標題 4"/>
          <p:cNvSpPr>
            <a:spLocks noGrp="1"/>
          </p:cNvSpPr>
          <p:nvPr>
            <p:ph type="subTitle" idx="1"/>
          </p:nvPr>
        </p:nvSpPr>
        <p:spPr/>
        <p:txBody>
          <a:bodyPr/>
          <a:lstStyle/>
          <a:p>
            <a:r>
              <a:rPr kumimoji="1" lang="en-US" altLang="zh-TW" dirty="0"/>
              <a:t>Paraphrase</a:t>
            </a:r>
          </a:p>
        </p:txBody>
      </p:sp>
      <p:pic>
        <p:nvPicPr>
          <p:cNvPr id="7" name="圖片 6">
            <a:extLst>
              <a:ext uri="{FF2B5EF4-FFF2-40B4-BE49-F238E27FC236}">
                <a16:creationId xmlns:a16="http://schemas.microsoft.com/office/drawing/2014/main" id="{86F31AF6-56EA-40FD-9F8A-4DC051A0A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26" y="1041256"/>
            <a:ext cx="4968009" cy="3726007"/>
          </a:xfrm>
          <a:prstGeom prst="rect">
            <a:avLst/>
          </a:prstGeom>
        </p:spPr>
      </p:pic>
    </p:spTree>
    <p:extLst>
      <p:ext uri="{BB962C8B-B14F-4D97-AF65-F5344CB8AC3E}">
        <p14:creationId xmlns:p14="http://schemas.microsoft.com/office/powerpoint/2010/main" val="1234766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2.3.2</a:t>
            </a:r>
            <a:br>
              <a:rPr kumimoji="1" lang="en-US" altLang="zh-TW" dirty="0"/>
            </a:br>
            <a:r>
              <a:rPr kumimoji="1" lang="en-US" altLang="zh-TW" dirty="0"/>
              <a:t>The Writing Skill of Summarizing</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47</a:t>
            </a:fld>
            <a:endParaRPr kumimoji="1" lang="zh-TW" altLang="en-US"/>
          </a:p>
        </p:txBody>
      </p:sp>
    </p:spTree>
    <p:extLst>
      <p:ext uri="{BB962C8B-B14F-4D97-AF65-F5344CB8AC3E}">
        <p14:creationId xmlns:p14="http://schemas.microsoft.com/office/powerpoint/2010/main" val="1097381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(1/7)</a:t>
            </a:r>
            <a:endParaRPr kumimoji="1" lang="zh-TW" altLang="en-US" dirty="0"/>
          </a:p>
        </p:txBody>
      </p:sp>
      <p:sp>
        <p:nvSpPr>
          <p:cNvPr id="4" name="文字版面配置區 3"/>
          <p:cNvSpPr>
            <a:spLocks noGrp="1"/>
          </p:cNvSpPr>
          <p:nvPr>
            <p:ph idx="1"/>
          </p:nvPr>
        </p:nvSpPr>
        <p:spPr>
          <a:xfrm>
            <a:off x="257176" y="942975"/>
            <a:ext cx="4702751" cy="3824288"/>
          </a:xfrm>
        </p:spPr>
        <p:txBody>
          <a:bodyPr/>
          <a:lstStyle/>
          <a:p>
            <a:r>
              <a:rPr kumimoji="1" lang="en-US" altLang="zh-TW" dirty="0"/>
              <a:t>Please take a moment to recall if you have ever shared a joke you heard from others. If so, did you hear about the joke from a friend or an online forum?</a:t>
            </a:r>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48</a:t>
            </a:fld>
            <a:endParaRPr kumimoji="1" lang="zh-TW" altLang="en-US"/>
          </a:p>
        </p:txBody>
      </p:sp>
      <p:pic>
        <p:nvPicPr>
          <p:cNvPr id="7" name="圖片 6">
            <a:extLst>
              <a:ext uri="{FF2B5EF4-FFF2-40B4-BE49-F238E27FC236}">
                <a16:creationId xmlns:a16="http://schemas.microsoft.com/office/drawing/2014/main" id="{ABCEEC62-DFD0-426C-8955-94DC9AAD1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840" y="942975"/>
            <a:ext cx="3765232" cy="3441504"/>
          </a:xfrm>
          <a:prstGeom prst="rect">
            <a:avLst/>
          </a:prstGeom>
        </p:spPr>
      </p:pic>
    </p:spTree>
    <p:extLst>
      <p:ext uri="{BB962C8B-B14F-4D97-AF65-F5344CB8AC3E}">
        <p14:creationId xmlns:p14="http://schemas.microsoft.com/office/powerpoint/2010/main" val="124050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(2/7)</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49</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The “summarizing” skill refers to a “brief restatement of an author's words that conveys only the author’s main point(s)” </a:t>
            </a:r>
            <a:r>
              <a:rPr kumimoji="1" lang="en-US" altLang="zh-TW" sz="1200" dirty="0">
                <a:solidFill>
                  <a:schemeClr val="bg1">
                    <a:lumMod val="75000"/>
                  </a:schemeClr>
                </a:solidFill>
              </a:rPr>
              <a:t>(Duke University, n.d.). </a:t>
            </a:r>
            <a:r>
              <a:rPr kumimoji="1" lang="en-US" altLang="zh-TW" dirty="0"/>
              <a:t>Summarizing often involves cutting down a long paragraph or identifying the main ideas of a book or a long online article. As a result, in Chinese we often call summarizing “writing key points,” which means to condense an article into a short and succinct summary. </a:t>
            </a:r>
          </a:p>
          <a:p>
            <a:endParaRPr kumimoji="1" lang="zh-TW" altLang="en-US" dirty="0"/>
          </a:p>
        </p:txBody>
      </p:sp>
      <p:sp>
        <p:nvSpPr>
          <p:cNvPr id="5" name="副標題 4"/>
          <p:cNvSpPr>
            <a:spLocks noGrp="1"/>
          </p:cNvSpPr>
          <p:nvPr>
            <p:ph type="subTitle" idx="1"/>
          </p:nvPr>
        </p:nvSpPr>
        <p:spPr/>
        <p:txBody>
          <a:bodyPr/>
          <a:lstStyle/>
          <a:p>
            <a:r>
              <a:rPr kumimoji="1" lang="en-US" altLang="zh-TW" dirty="0"/>
              <a:t>The Definition of Summarizing</a:t>
            </a:r>
          </a:p>
        </p:txBody>
      </p:sp>
    </p:spTree>
    <p:extLst>
      <p:ext uri="{BB962C8B-B14F-4D97-AF65-F5344CB8AC3E}">
        <p14:creationId xmlns:p14="http://schemas.microsoft.com/office/powerpoint/2010/main" val="180448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latin typeface="Arial" charset="0"/>
                <a:ea typeface="Arial" charset="0"/>
                <a:cs typeface="Arial" charset="0"/>
              </a:rPr>
              <a:t>Unit Introduction</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(2/4)</a:t>
            </a:r>
            <a:endParaRPr kumimoji="1" lang="zh-TW" altLang="en-US" dirty="0"/>
          </a:p>
        </p:txBody>
      </p:sp>
      <p:sp>
        <p:nvSpPr>
          <p:cNvPr id="3" name="內容版面配置區 2"/>
          <p:cNvSpPr>
            <a:spLocks noGrp="1"/>
          </p:cNvSpPr>
          <p:nvPr>
            <p:ph idx="1"/>
          </p:nvPr>
        </p:nvSpPr>
        <p:spPr/>
        <p:txBody>
          <a:bodyPr/>
          <a:lstStyle/>
          <a:p>
            <a:r>
              <a:rPr kumimoji="1" lang="en-US" altLang="zh-TW" dirty="0"/>
              <a:t>Before beginning thesis writing, a researcher often spends time collecting information via various means. Given that modern network information is diverse and easily accessible to everyone, typing a few keywords will quickly provide a lot of relevant information for use. If a researcher does not understand how to correctly cite or interpret the information, he/she can easily commit plagiarism. </a:t>
            </a:r>
            <a:endParaRPr kumimoji="1" lang="zh-TW" altLang="en-US"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5</a:t>
            </a:fld>
            <a:endParaRPr kumimoji="1" lang="zh-TW" altLang="en-US"/>
          </a:p>
        </p:txBody>
      </p:sp>
      <p:sp>
        <p:nvSpPr>
          <p:cNvPr id="7" name="矩形 6"/>
          <p:cNvSpPr/>
          <p:nvPr/>
        </p:nvSpPr>
        <p:spPr>
          <a:xfrm>
            <a:off x="257176" y="2855119"/>
            <a:ext cx="8672512" cy="535531"/>
          </a:xfrm>
          <a:prstGeom prst="rect">
            <a:avLst/>
          </a:prstGeom>
        </p:spPr>
        <p:txBody>
          <a:bodyPr wrap="square">
            <a:spAutoFit/>
          </a:bodyPr>
          <a:lstStyle/>
          <a:p>
            <a:pPr indent="-114306" algn="just" fontAlgn="base">
              <a:lnSpc>
                <a:spcPct val="120000"/>
              </a:lnSpc>
            </a:pPr>
            <a:r>
              <a:rPr lang="en-US" altLang="zh-TW" sz="1200" dirty="0">
                <a:solidFill>
                  <a:schemeClr val="bg1">
                    <a:lumMod val="75000"/>
                  </a:schemeClr>
                </a:solidFill>
                <a:latin typeface="Helvetica" charset="0"/>
                <a:ea typeface="Helvetica" charset="0"/>
                <a:cs typeface="Helvetica" charset="0"/>
              </a:rPr>
              <a:t>Note: The examples illustrated in this unit are based on the APA formatting style (6th edition) published by the American Psychological Association, 2010.</a:t>
            </a:r>
          </a:p>
        </p:txBody>
      </p:sp>
    </p:spTree>
    <p:extLst>
      <p:ext uri="{BB962C8B-B14F-4D97-AF65-F5344CB8AC3E}">
        <p14:creationId xmlns:p14="http://schemas.microsoft.com/office/powerpoint/2010/main" val="394374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(3/7)</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50</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When making a summary, you should follow three basic rules </a:t>
            </a:r>
            <a:r>
              <a:rPr kumimoji="1" lang="en-US" altLang="zh-TW" sz="1200" dirty="0">
                <a:solidFill>
                  <a:schemeClr val="bg1">
                    <a:lumMod val="75000"/>
                  </a:schemeClr>
                </a:solidFill>
              </a:rPr>
              <a:t>(</a:t>
            </a:r>
            <a:r>
              <a:rPr kumimoji="1" lang="zh-TW" altLang="en-US" sz="1200" dirty="0">
                <a:solidFill>
                  <a:schemeClr val="bg1">
                    <a:lumMod val="75000"/>
                  </a:schemeClr>
                </a:solidFill>
              </a:rPr>
              <a:t>楊晉綺</a:t>
            </a:r>
            <a:r>
              <a:rPr kumimoji="1" lang="en-US" altLang="zh-TW" sz="1200" dirty="0">
                <a:solidFill>
                  <a:schemeClr val="bg1">
                    <a:lumMod val="75000"/>
                  </a:schemeClr>
                </a:solidFill>
              </a:rPr>
              <a:t>, 2010; Stern, 2007):</a:t>
            </a:r>
          </a:p>
          <a:p>
            <a:pPr marL="685800" lvl="1" indent="-342900">
              <a:buFont typeface="+mj-lt"/>
              <a:buAutoNum type="arabicPeriod"/>
            </a:pPr>
            <a:r>
              <a:rPr kumimoji="1" lang="en-US" altLang="zh-TW" dirty="0"/>
              <a:t>Use neutral and concise words.</a:t>
            </a:r>
          </a:p>
          <a:p>
            <a:pPr marL="685800" lvl="1" indent="-342900">
              <a:buFont typeface="+mj-lt"/>
              <a:buAutoNum type="arabicPeriod"/>
            </a:pPr>
            <a:r>
              <a:rPr kumimoji="1" lang="en-US" altLang="zh-TW" dirty="0"/>
              <a:t>Avoid using too many sentences from the original text.</a:t>
            </a:r>
          </a:p>
          <a:p>
            <a:pPr marL="685800" lvl="1" indent="-342900">
              <a:buFont typeface="+mj-lt"/>
              <a:buAutoNum type="arabicPeriod"/>
            </a:pPr>
            <a:r>
              <a:rPr kumimoji="1" lang="en-US" altLang="zh-TW" dirty="0"/>
              <a:t>Apply quotation marks when using exact words or phrases from the original text.</a:t>
            </a:r>
          </a:p>
        </p:txBody>
      </p:sp>
      <p:sp>
        <p:nvSpPr>
          <p:cNvPr id="5" name="副標題 4"/>
          <p:cNvSpPr>
            <a:spLocks noGrp="1"/>
          </p:cNvSpPr>
          <p:nvPr>
            <p:ph type="subTitle" idx="1"/>
          </p:nvPr>
        </p:nvSpPr>
        <p:spPr/>
        <p:txBody>
          <a:bodyPr/>
          <a:lstStyle/>
          <a:p>
            <a:r>
              <a:rPr kumimoji="1" lang="en-US" altLang="zh-TW" dirty="0"/>
              <a:t>The Definition of Summarizing</a:t>
            </a:r>
          </a:p>
        </p:txBody>
      </p:sp>
    </p:spTree>
    <p:extLst>
      <p:ext uri="{BB962C8B-B14F-4D97-AF65-F5344CB8AC3E}">
        <p14:creationId xmlns:p14="http://schemas.microsoft.com/office/powerpoint/2010/main" val="1147127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(4/7)</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51</a:t>
            </a:fld>
            <a:endParaRPr kumimoji="1" lang="zh-TW" altLang="en-US"/>
          </a:p>
        </p:txBody>
      </p:sp>
      <p:sp>
        <p:nvSpPr>
          <p:cNvPr id="4" name="文字版面配置區 3"/>
          <p:cNvSpPr>
            <a:spLocks noGrp="1"/>
          </p:cNvSpPr>
          <p:nvPr>
            <p:ph type="body" sz="quarter" idx="11"/>
          </p:nvPr>
        </p:nvSpPr>
        <p:spPr>
          <a:xfrm>
            <a:off x="285750" y="1628775"/>
            <a:ext cx="3945055" cy="3138488"/>
          </a:xfrm>
        </p:spPr>
        <p:txBody>
          <a:bodyPr/>
          <a:lstStyle/>
          <a:p>
            <a:r>
              <a:rPr kumimoji="1" lang="en-US" altLang="zh-TW" dirty="0"/>
              <a:t>Summarizing and paraphrasing are a little bit different. In general, the length of a paraphrase is about the same as the original text, while a summary is much shorter. </a:t>
            </a:r>
            <a:r>
              <a:rPr kumimoji="1" lang="en-US" altLang="zh-TW" sz="1200" dirty="0">
                <a:solidFill>
                  <a:schemeClr val="bg1">
                    <a:lumMod val="75000"/>
                  </a:schemeClr>
                </a:solidFill>
              </a:rPr>
              <a:t>(Massachusetts Institute of Technology, 2010)</a:t>
            </a:r>
          </a:p>
        </p:txBody>
      </p:sp>
      <p:sp>
        <p:nvSpPr>
          <p:cNvPr id="5" name="副標題 4"/>
          <p:cNvSpPr>
            <a:spLocks noGrp="1"/>
          </p:cNvSpPr>
          <p:nvPr>
            <p:ph type="subTitle" idx="1"/>
          </p:nvPr>
        </p:nvSpPr>
        <p:spPr/>
        <p:txBody>
          <a:bodyPr/>
          <a:lstStyle/>
          <a:p>
            <a:r>
              <a:rPr kumimoji="1" lang="en-US" altLang="zh-TW" dirty="0"/>
              <a:t>The Difference between Paraphrasing and Summarizing</a:t>
            </a:r>
          </a:p>
        </p:txBody>
      </p:sp>
      <p:pic>
        <p:nvPicPr>
          <p:cNvPr id="7" name="圖片 6">
            <a:extLst>
              <a:ext uri="{FF2B5EF4-FFF2-40B4-BE49-F238E27FC236}">
                <a16:creationId xmlns:a16="http://schemas.microsoft.com/office/drawing/2014/main" id="{925D014A-42CC-4054-9823-673B44422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0678" y="1674267"/>
            <a:ext cx="4254672" cy="3229918"/>
          </a:xfrm>
          <a:prstGeom prst="rect">
            <a:avLst/>
          </a:prstGeom>
        </p:spPr>
      </p:pic>
    </p:spTree>
    <p:extLst>
      <p:ext uri="{BB962C8B-B14F-4D97-AF65-F5344CB8AC3E}">
        <p14:creationId xmlns:p14="http://schemas.microsoft.com/office/powerpoint/2010/main" val="91939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(5/7)</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52</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The following summaries are written in APA format. Please compare the original text with the text summarized.</a:t>
            </a:r>
          </a:p>
          <a:p>
            <a:endParaRPr kumimoji="1" lang="en-US" altLang="zh-TW" sz="1000" dirty="0"/>
          </a:p>
          <a:p>
            <a:r>
              <a:rPr kumimoji="1" lang="en-US" altLang="zh-TW" dirty="0"/>
              <a:t>Let's look at the English example and then compare the following original text with the summary.</a:t>
            </a:r>
          </a:p>
        </p:txBody>
      </p:sp>
      <p:sp>
        <p:nvSpPr>
          <p:cNvPr id="5" name="副標題 4"/>
          <p:cNvSpPr>
            <a:spLocks noGrp="1"/>
          </p:cNvSpPr>
          <p:nvPr>
            <p:ph type="subTitle" idx="1"/>
          </p:nvPr>
        </p:nvSpPr>
        <p:spPr/>
        <p:txBody>
          <a:bodyPr/>
          <a:lstStyle/>
          <a:p>
            <a:r>
              <a:rPr kumimoji="1" lang="en-US" altLang="zh-TW" dirty="0"/>
              <a:t>The Difference between Paraphrasing and Summarizing</a:t>
            </a:r>
          </a:p>
        </p:txBody>
      </p:sp>
    </p:spTree>
    <p:extLst>
      <p:ext uri="{BB962C8B-B14F-4D97-AF65-F5344CB8AC3E}">
        <p14:creationId xmlns:p14="http://schemas.microsoft.com/office/powerpoint/2010/main" val="1916466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(6/7)</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53</a:t>
            </a:fld>
            <a:endParaRPr kumimoji="1" lang="zh-TW" altLang="en-US"/>
          </a:p>
        </p:txBody>
      </p:sp>
      <p:sp>
        <p:nvSpPr>
          <p:cNvPr id="5" name="副標題 4"/>
          <p:cNvSpPr>
            <a:spLocks noGrp="1"/>
          </p:cNvSpPr>
          <p:nvPr>
            <p:ph type="subTitle" idx="1"/>
          </p:nvPr>
        </p:nvSpPr>
        <p:spPr/>
        <p:txBody>
          <a:bodyPr/>
          <a:lstStyle/>
          <a:p>
            <a:r>
              <a:rPr kumimoji="1" lang="en-US" altLang="zh-TW" dirty="0"/>
              <a:t>Original text - English example</a:t>
            </a:r>
          </a:p>
        </p:txBody>
      </p:sp>
      <p:pic>
        <p:nvPicPr>
          <p:cNvPr id="6" name="圖片 5">
            <a:extLst>
              <a:ext uri="{FF2B5EF4-FFF2-40B4-BE49-F238E27FC236}">
                <a16:creationId xmlns:a16="http://schemas.microsoft.com/office/drawing/2014/main" id="{456412B6-0A0C-400E-AAEF-A36A6A6A6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402" y="1475596"/>
            <a:ext cx="5516058" cy="3444846"/>
          </a:xfrm>
          <a:prstGeom prst="rect">
            <a:avLst/>
          </a:prstGeom>
        </p:spPr>
      </p:pic>
    </p:spTree>
    <p:extLst>
      <p:ext uri="{BB962C8B-B14F-4D97-AF65-F5344CB8AC3E}">
        <p14:creationId xmlns:p14="http://schemas.microsoft.com/office/powerpoint/2010/main" val="123772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2.3.2 The Writing Skill of Summarizing (7/7)</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54</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As stated in Chou </a:t>
            </a:r>
            <a:r>
              <a:rPr kumimoji="1" lang="en-US" altLang="zh-TW" sz="1200" dirty="0">
                <a:solidFill>
                  <a:schemeClr val="bg1">
                    <a:lumMod val="75000"/>
                  </a:schemeClr>
                </a:solidFill>
              </a:rPr>
              <a:t>(2002), </a:t>
            </a:r>
            <a:r>
              <a:rPr kumimoji="1" lang="en-US" altLang="zh-TW" dirty="0"/>
              <a:t>the Delphi method uses mailing</a:t>
            </a:r>
            <a:r>
              <a:rPr kumimoji="1" lang="zh-TW" altLang="en-US" dirty="0"/>
              <a:t> </a:t>
            </a:r>
            <a:r>
              <a:rPr kumimoji="1" lang="en-US" altLang="zh-TW" dirty="0"/>
              <a:t>systems to identify consensus among experts regarding research</a:t>
            </a:r>
            <a:r>
              <a:rPr kumimoji="1" lang="zh-TW" altLang="en-US" dirty="0"/>
              <a:t> </a:t>
            </a:r>
            <a:r>
              <a:rPr kumimoji="1" lang="en-US" altLang="zh-TW" dirty="0"/>
              <a:t>questions. After the responses are analyzed and synthesized, a researcher develops a new questionnaire, sends it to experts, and</a:t>
            </a:r>
            <a:r>
              <a:rPr kumimoji="1" lang="zh-TW" altLang="en-US" dirty="0"/>
              <a:t> </a:t>
            </a:r>
            <a:r>
              <a:rPr kumimoji="1" lang="en-US" altLang="zh-TW" dirty="0"/>
              <a:t>modifies the research questions. However, opinion collection and</a:t>
            </a:r>
            <a:r>
              <a:rPr kumimoji="1" lang="zh-TW" altLang="en-US" dirty="0"/>
              <a:t> </a:t>
            </a:r>
            <a:r>
              <a:rPr kumimoji="1" lang="en-US" altLang="zh-TW" dirty="0"/>
              <a:t>questionnaire revision are time-consuming which may result in the</a:t>
            </a:r>
            <a:r>
              <a:rPr kumimoji="1" lang="zh-TW" altLang="en-US" dirty="0"/>
              <a:t> </a:t>
            </a:r>
            <a:r>
              <a:rPr kumimoji="1" lang="en-US" altLang="zh-TW" dirty="0"/>
              <a:t>fragmentary of the expert-response procedure.</a:t>
            </a:r>
            <a:endParaRPr kumimoji="1" lang="zh-TW" altLang="en-US" dirty="0"/>
          </a:p>
        </p:txBody>
      </p:sp>
      <p:sp>
        <p:nvSpPr>
          <p:cNvPr id="5" name="副標題 4"/>
          <p:cNvSpPr>
            <a:spLocks noGrp="1"/>
          </p:cNvSpPr>
          <p:nvPr>
            <p:ph type="subTitle" idx="1"/>
          </p:nvPr>
        </p:nvSpPr>
        <p:spPr/>
        <p:txBody>
          <a:bodyPr/>
          <a:lstStyle/>
          <a:p>
            <a:r>
              <a:rPr kumimoji="1" lang="en-US" altLang="zh-TW" dirty="0"/>
              <a:t>Summary</a:t>
            </a:r>
            <a:endParaRPr kumimoji="1" lang="zh-TW" altLang="en-US" dirty="0"/>
          </a:p>
        </p:txBody>
      </p:sp>
      <p:sp>
        <p:nvSpPr>
          <p:cNvPr id="6" name="矩形 5"/>
          <p:cNvSpPr/>
          <p:nvPr/>
        </p:nvSpPr>
        <p:spPr>
          <a:xfrm>
            <a:off x="285750" y="3768490"/>
            <a:ext cx="8672512" cy="515526"/>
          </a:xfrm>
          <a:prstGeom prst="rect">
            <a:avLst/>
          </a:prstGeom>
        </p:spPr>
        <p:txBody>
          <a:bodyPr wrap="square">
            <a:spAutoFit/>
          </a:bodyPr>
          <a:lstStyle/>
          <a:p>
            <a:pPr indent="-114306" algn="just" fontAlgn="base">
              <a:lnSpc>
                <a:spcPct val="120000"/>
              </a:lnSpc>
            </a:pPr>
            <a:r>
              <a:rPr lang="en-US" altLang="zh-TW" sz="1200" dirty="0">
                <a:solidFill>
                  <a:schemeClr val="bg1">
                    <a:lumMod val="75000"/>
                  </a:schemeClr>
                </a:solidFill>
                <a:latin typeface="Helvetica" charset="0"/>
                <a:ea typeface="Helvetica" charset="0"/>
                <a:cs typeface="Helvetica" charset="0"/>
              </a:rPr>
              <a:t>Reference: Chou, C. (2002). Developing the e-Delphi system: a web-based forecasting tool</a:t>
            </a:r>
            <a:r>
              <a:rPr lang="zh-TW" altLang="en-US" sz="1200" dirty="0">
                <a:solidFill>
                  <a:schemeClr val="bg1">
                    <a:lumMod val="75000"/>
                  </a:schemeClr>
                </a:solidFill>
                <a:latin typeface="Helvetica" charset="0"/>
                <a:ea typeface="Helvetica" charset="0"/>
                <a:cs typeface="Helvetica" charset="0"/>
              </a:rPr>
              <a:t> </a:t>
            </a:r>
            <a:r>
              <a:rPr lang="en-US" altLang="zh-TW" sz="1200" dirty="0">
                <a:solidFill>
                  <a:schemeClr val="bg1">
                    <a:lumMod val="75000"/>
                  </a:schemeClr>
                </a:solidFill>
                <a:latin typeface="Helvetica" charset="0"/>
                <a:ea typeface="Helvetica" charset="0"/>
                <a:cs typeface="Helvetica" charset="0"/>
              </a:rPr>
              <a:t>for educational research. British Journal of Educational Technology, 33(2), 233-236.</a:t>
            </a:r>
          </a:p>
        </p:txBody>
      </p:sp>
    </p:spTree>
    <p:extLst>
      <p:ext uri="{BB962C8B-B14F-4D97-AF65-F5344CB8AC3E}">
        <p14:creationId xmlns:p14="http://schemas.microsoft.com/office/powerpoint/2010/main" val="1167954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2.3.3</a:t>
            </a:r>
            <a:br>
              <a:rPr kumimoji="1" lang="en-US" altLang="zh-TW" dirty="0"/>
            </a:br>
            <a:r>
              <a:rPr kumimoji="1" lang="en-US" altLang="zh-TW" dirty="0"/>
              <a:t>The Writing Skill of Quoting</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55</a:t>
            </a:fld>
            <a:endParaRPr kumimoji="1" lang="zh-TW" altLang="en-US"/>
          </a:p>
        </p:txBody>
      </p:sp>
    </p:spTree>
    <p:extLst>
      <p:ext uri="{BB962C8B-B14F-4D97-AF65-F5344CB8AC3E}">
        <p14:creationId xmlns:p14="http://schemas.microsoft.com/office/powerpoint/2010/main" val="1239724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a:bodyPr>
          <a:lstStyle/>
          <a:p>
            <a:r>
              <a:rPr kumimoji="1" lang="en-US" altLang="zh-TW" dirty="0"/>
              <a:t>2.3.3 The Writing Skill of Quoting (1/6)</a:t>
            </a:r>
            <a:endParaRPr kumimoji="1" lang="zh-TW" altLang="en-US" dirty="0"/>
          </a:p>
        </p:txBody>
      </p:sp>
      <p:sp>
        <p:nvSpPr>
          <p:cNvPr id="3" name="內容版面配置區 2"/>
          <p:cNvSpPr>
            <a:spLocks noGrp="1"/>
          </p:cNvSpPr>
          <p:nvPr>
            <p:ph idx="1"/>
          </p:nvPr>
        </p:nvSpPr>
        <p:spPr/>
        <p:txBody>
          <a:bodyPr>
            <a:noAutofit/>
          </a:bodyPr>
          <a:lstStyle/>
          <a:p>
            <a:r>
              <a:rPr kumimoji="1" lang="en-US" altLang="zh-TW" dirty="0"/>
              <a:t>Please recall how often you mention any of the following in your daily conversations:</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56</a:t>
            </a:fld>
            <a:endParaRPr kumimoji="1" lang="zh-TW" altLang="en-US"/>
          </a:p>
        </p:txBody>
      </p:sp>
      <p:pic>
        <p:nvPicPr>
          <p:cNvPr id="5" name="圖片 4"/>
          <p:cNvPicPr>
            <a:picLocks noChangeAspect="1"/>
          </p:cNvPicPr>
          <p:nvPr/>
        </p:nvPicPr>
        <p:blipFill>
          <a:blip r:embed="rId2"/>
          <a:stretch>
            <a:fillRect/>
          </a:stretch>
        </p:blipFill>
        <p:spPr>
          <a:xfrm>
            <a:off x="2334491" y="1511143"/>
            <a:ext cx="4398818" cy="3632357"/>
          </a:xfrm>
          <a:prstGeom prst="rect">
            <a:avLst/>
          </a:prstGeom>
        </p:spPr>
      </p:pic>
    </p:spTree>
    <p:extLst>
      <p:ext uri="{BB962C8B-B14F-4D97-AF65-F5344CB8AC3E}">
        <p14:creationId xmlns:p14="http://schemas.microsoft.com/office/powerpoint/2010/main" val="432200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2.3.3 The Writing Skill of Quoting (2/6)</a:t>
            </a:r>
            <a:endParaRPr kumimoji="1" lang="zh-TW" altLang="en-US" dirty="0"/>
          </a:p>
        </p:txBody>
      </p:sp>
      <p:sp>
        <p:nvSpPr>
          <p:cNvPr id="3" name="內容版面配置區 2"/>
          <p:cNvSpPr>
            <a:spLocks noGrp="1"/>
          </p:cNvSpPr>
          <p:nvPr>
            <p:ph idx="1"/>
          </p:nvPr>
        </p:nvSpPr>
        <p:spPr/>
        <p:txBody>
          <a:bodyPr/>
          <a:lstStyle/>
          <a:p>
            <a:r>
              <a:rPr kumimoji="1" lang="en-US" altLang="zh-TW" dirty="0">
                <a:solidFill>
                  <a:schemeClr val="accent2"/>
                </a:solidFill>
              </a:rPr>
              <a:t>This method of using the quotations of others to enrich your own speech content is the skill of “quoting.”</a:t>
            </a:r>
          </a:p>
          <a:p>
            <a:endParaRPr kumimoji="1" lang="en-US" altLang="zh-TW" sz="1000" dirty="0"/>
          </a:p>
          <a:p>
            <a:r>
              <a:rPr kumimoji="1" lang="en-US" altLang="zh-TW" dirty="0"/>
              <a:t>“Quoting” means the direct use of someone else’s words in an article. APA format specifies two types of citation methods—“in-text direct quotes” and “block quotes”—depending upon whether the quotation is under or over 40 words</a:t>
            </a:r>
            <a:r>
              <a:rPr kumimoji="1" lang="en-US" altLang="zh-TW" sz="1200" dirty="0"/>
              <a:t> </a:t>
            </a:r>
            <a:r>
              <a:rPr kumimoji="1" lang="en-US" altLang="zh-TW" sz="1200" dirty="0">
                <a:solidFill>
                  <a:schemeClr val="bg1">
                    <a:lumMod val="75000"/>
                  </a:schemeClr>
                </a:solidFill>
              </a:rPr>
              <a:t>(American Psychological Association, 2010).</a:t>
            </a:r>
          </a:p>
          <a:p>
            <a:endParaRPr kumimoji="1" lang="en-US" altLang="zh-TW" sz="1000" dirty="0"/>
          </a:p>
          <a:p>
            <a:r>
              <a:rPr kumimoji="1" lang="en-US" altLang="zh-TW" dirty="0"/>
              <a:t>If under 40 words: Incorporate the quotation into the text, and cite the source.</a:t>
            </a:r>
          </a:p>
          <a:p>
            <a:endParaRPr kumimoji="1" lang="zh-TW" altLang="en-US"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57</a:t>
            </a:fld>
            <a:endParaRPr kumimoji="1" lang="zh-TW" altLang="en-US"/>
          </a:p>
        </p:txBody>
      </p:sp>
    </p:spTree>
    <p:extLst>
      <p:ext uri="{BB962C8B-B14F-4D97-AF65-F5344CB8AC3E}">
        <p14:creationId xmlns:p14="http://schemas.microsoft.com/office/powerpoint/2010/main" val="536725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2.3.3 The Writing Skill of Quoting (3/6)</a:t>
            </a:r>
            <a:endParaRPr kumimoji="1" lang="zh-TW" altLang="en-US" dirty="0"/>
          </a:p>
        </p:txBody>
      </p:sp>
      <p:sp>
        <p:nvSpPr>
          <p:cNvPr id="3" name="內容版面配置區 2"/>
          <p:cNvSpPr>
            <a:spLocks noGrp="1"/>
          </p:cNvSpPr>
          <p:nvPr>
            <p:ph idx="1"/>
          </p:nvPr>
        </p:nvSpPr>
        <p:spPr>
          <a:xfrm>
            <a:off x="257176" y="942975"/>
            <a:ext cx="8672512" cy="810874"/>
          </a:xfrm>
        </p:spPr>
        <p:txBody>
          <a:bodyPr/>
          <a:lstStyle/>
          <a:p>
            <a:r>
              <a:rPr kumimoji="1" lang="en-US" altLang="zh-TW" dirty="0"/>
              <a:t>Incorporate the quotation into the text, and enclose the quotation in double quotation </a:t>
            </a:r>
            <a:r>
              <a:rPr kumimoji="1" lang="en-US" altLang="zh-TW"/>
              <a:t>marks.</a:t>
            </a:r>
            <a:endParaRPr kumimoji="1" lang="en-US" altLang="zh-TW"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58</a:t>
            </a:fld>
            <a:endParaRPr kumimoji="1" lang="zh-TW" altLang="en-US" dirty="0"/>
          </a:p>
        </p:txBody>
      </p:sp>
      <p:sp>
        <p:nvSpPr>
          <p:cNvPr id="5" name="內容版面配置區 2"/>
          <p:cNvSpPr txBox="1">
            <a:spLocks/>
          </p:cNvSpPr>
          <p:nvPr/>
        </p:nvSpPr>
        <p:spPr>
          <a:xfrm>
            <a:off x="255878" y="2294667"/>
            <a:ext cx="8672512" cy="1647746"/>
          </a:xfrm>
          <a:prstGeom prst="rect">
            <a:avLst/>
          </a:prstGeom>
        </p:spPr>
        <p:txBody>
          <a:bodyPr vert="horz" lIns="91440" tIns="45720" rIns="91440" bIns="45720" rtlCol="0">
            <a:normAutofit/>
          </a:bodyPr>
          <a:lstStyle>
            <a:lvl1pPr marL="0" indent="0" algn="l" defTabSz="685800" rtl="0" eaLnBrk="1" latinLnBrk="0" hangingPunct="1">
              <a:lnSpc>
                <a:spcPct val="130000"/>
              </a:lnSpc>
              <a:spcBef>
                <a:spcPts val="0"/>
              </a:spcBef>
              <a:spcAft>
                <a:spcPts val="0"/>
              </a:spcAft>
              <a:buFont typeface="Arial" panose="020B0604020202020204" pitchFamily="34" charset="0"/>
              <a:buNone/>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Arial" panose="020B0604020202020204" pitchFamily="34" charset="0"/>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US" altLang="zh-TW" dirty="0"/>
              <a:t>     The term “method”, defined by Edward Anthony </a:t>
            </a:r>
            <a:r>
              <a:rPr kumimoji="1" lang="en-US" altLang="zh-TW" sz="1200" dirty="0">
                <a:solidFill>
                  <a:schemeClr val="bg1">
                    <a:lumMod val="75000"/>
                  </a:schemeClr>
                </a:solidFill>
              </a:rPr>
              <a:t>(1963) </a:t>
            </a:r>
            <a:r>
              <a:rPr kumimoji="1" lang="en-US" altLang="zh-TW" dirty="0"/>
              <a:t>as </a:t>
            </a:r>
            <a:r>
              <a:rPr kumimoji="1" lang="en-US" altLang="zh-TW" dirty="0">
                <a:solidFill>
                  <a:srgbClr val="F19700"/>
                </a:solidFill>
              </a:rPr>
              <a:t>”an overall plan for systematic presentation of language based upon a selected approach” </a:t>
            </a:r>
            <a:r>
              <a:rPr kumimoji="1" lang="en-US" altLang="zh-TW" sz="1200" dirty="0">
                <a:solidFill>
                  <a:schemeClr val="bg1">
                    <a:lumMod val="75000"/>
                  </a:schemeClr>
                </a:solidFill>
              </a:rPr>
              <a:t>(as cited in Brown, 2001, p. 14)</a:t>
            </a:r>
            <a:r>
              <a:rPr kumimoji="1" lang="en-US" altLang="zh-TW" dirty="0"/>
              <a:t>, is still widely used among language instructors nowadays.</a:t>
            </a:r>
          </a:p>
        </p:txBody>
      </p:sp>
      <p:sp>
        <p:nvSpPr>
          <p:cNvPr id="7" name="副標題 4"/>
          <p:cNvSpPr txBox="1">
            <a:spLocks/>
          </p:cNvSpPr>
          <p:nvPr/>
        </p:nvSpPr>
        <p:spPr>
          <a:xfrm>
            <a:off x="255878" y="1735737"/>
            <a:ext cx="8615363" cy="842962"/>
          </a:xfrm>
          <a:prstGeom prst="rect">
            <a:avLst/>
          </a:prstGeom>
        </p:spPr>
        <p:txBody>
          <a:bodyPr vert="horz" lIns="91440" tIns="45720" rIns="91440" bIns="45720" rtlCol="0">
            <a:normAutofit/>
          </a:bodyPr>
          <a:lstStyle>
            <a:lvl1pPr marL="0" indent="0" algn="l" defTabSz="685800" rtl="0" eaLnBrk="1" latinLnBrk="0" hangingPunct="1">
              <a:lnSpc>
                <a:spcPct val="130000"/>
              </a:lnSpc>
              <a:spcBef>
                <a:spcPts val="0"/>
              </a:spcBef>
              <a:spcAft>
                <a:spcPts val="0"/>
              </a:spcAft>
              <a:buFont typeface="Arial" panose="020B0604020202020204" pitchFamily="34" charset="0"/>
              <a:buNone/>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Arial" panose="020B0604020202020204" pitchFamily="34" charset="0"/>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US" altLang="zh-TW" sz="2400" b="1" dirty="0">
                <a:solidFill>
                  <a:schemeClr val="accent2"/>
                </a:solidFill>
              </a:rPr>
              <a:t>Example</a:t>
            </a:r>
            <a:endParaRPr kumimoji="1" lang="zh-TW" altLang="en-US" sz="2400" b="1" dirty="0">
              <a:solidFill>
                <a:schemeClr val="accent2"/>
              </a:solidFill>
            </a:endParaRPr>
          </a:p>
        </p:txBody>
      </p:sp>
      <p:sp>
        <p:nvSpPr>
          <p:cNvPr id="8" name="矩形 7"/>
          <p:cNvSpPr/>
          <p:nvPr/>
        </p:nvSpPr>
        <p:spPr>
          <a:xfrm>
            <a:off x="285750" y="3768490"/>
            <a:ext cx="8672512" cy="535531"/>
          </a:xfrm>
          <a:prstGeom prst="rect">
            <a:avLst/>
          </a:prstGeom>
        </p:spPr>
        <p:txBody>
          <a:bodyPr wrap="square">
            <a:spAutoFit/>
          </a:bodyPr>
          <a:lstStyle/>
          <a:p>
            <a:pPr indent="-114306" algn="just" fontAlgn="base">
              <a:lnSpc>
                <a:spcPct val="120000"/>
              </a:lnSpc>
            </a:pPr>
            <a:r>
              <a:rPr lang="en-US" altLang="zh-TW" sz="1200" dirty="0">
                <a:solidFill>
                  <a:schemeClr val="bg1">
                    <a:lumMod val="75000"/>
                  </a:schemeClr>
                </a:solidFill>
                <a:latin typeface="Helvetica" charset="0"/>
                <a:ea typeface="Helvetica" charset="0"/>
                <a:cs typeface="Helvetica" charset="0"/>
              </a:rPr>
              <a:t>References: Brown, H.D. (2001). Teaching by principles: An interactive approach to language pedagogy (2nd ed.). White Plains, NY: Longman.</a:t>
            </a:r>
          </a:p>
        </p:txBody>
      </p:sp>
    </p:spTree>
    <p:extLst>
      <p:ext uri="{BB962C8B-B14F-4D97-AF65-F5344CB8AC3E}">
        <p14:creationId xmlns:p14="http://schemas.microsoft.com/office/powerpoint/2010/main" val="1704642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2.3.3 The Writing Skill of Quoting (4/6)</a:t>
            </a:r>
            <a:endParaRPr kumimoji="1" lang="zh-TW" altLang="en-US" dirty="0"/>
          </a:p>
        </p:txBody>
      </p:sp>
      <p:sp>
        <p:nvSpPr>
          <p:cNvPr id="3" name="內容版面配置區 2"/>
          <p:cNvSpPr>
            <a:spLocks noGrp="1"/>
          </p:cNvSpPr>
          <p:nvPr>
            <p:ph idx="1"/>
          </p:nvPr>
        </p:nvSpPr>
        <p:spPr>
          <a:xfrm>
            <a:off x="257176" y="942975"/>
            <a:ext cx="8672512" cy="810874"/>
          </a:xfrm>
        </p:spPr>
        <p:txBody>
          <a:bodyPr/>
          <a:lstStyle/>
          <a:p>
            <a:r>
              <a:rPr kumimoji="1" lang="en-US" altLang="zh-TW" dirty="0"/>
              <a:t>Alternately, italicize the quotation.</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59</a:t>
            </a:fld>
            <a:endParaRPr kumimoji="1" lang="zh-TW" altLang="en-US" dirty="0"/>
          </a:p>
        </p:txBody>
      </p:sp>
      <p:sp>
        <p:nvSpPr>
          <p:cNvPr id="5" name="內容版面配置區 2"/>
          <p:cNvSpPr txBox="1">
            <a:spLocks/>
          </p:cNvSpPr>
          <p:nvPr/>
        </p:nvSpPr>
        <p:spPr>
          <a:xfrm>
            <a:off x="255878" y="2024847"/>
            <a:ext cx="8672512" cy="1647746"/>
          </a:xfrm>
          <a:prstGeom prst="rect">
            <a:avLst/>
          </a:prstGeom>
        </p:spPr>
        <p:txBody>
          <a:bodyPr vert="horz" lIns="91440" tIns="45720" rIns="91440" bIns="45720" rtlCol="0">
            <a:normAutofit/>
          </a:bodyPr>
          <a:lstStyle>
            <a:lvl1pPr marL="0" indent="0" algn="l" defTabSz="685800" rtl="0" eaLnBrk="1" latinLnBrk="0" hangingPunct="1">
              <a:lnSpc>
                <a:spcPct val="130000"/>
              </a:lnSpc>
              <a:spcBef>
                <a:spcPts val="0"/>
              </a:spcBef>
              <a:spcAft>
                <a:spcPts val="0"/>
              </a:spcAft>
              <a:buFont typeface="Arial" panose="020B0604020202020204" pitchFamily="34" charset="0"/>
              <a:buNone/>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Arial" panose="020B0604020202020204" pitchFamily="34" charset="0"/>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US" altLang="zh-TW" dirty="0"/>
              <a:t>The term “method”, defined by Edward Anthony (1963) as an </a:t>
            </a:r>
            <a:r>
              <a:rPr kumimoji="1" lang="en-US" altLang="zh-TW" i="1" dirty="0">
                <a:solidFill>
                  <a:schemeClr val="accent2"/>
                </a:solidFill>
              </a:rPr>
              <a:t>overall plan for systematic presentation of language based upon a selected approach</a:t>
            </a:r>
            <a:r>
              <a:rPr kumimoji="1" lang="en-US" altLang="zh-TW" dirty="0"/>
              <a:t> (as cited in Brown, 2001, p. 14), is still widely used among language instructors nowadays.</a:t>
            </a:r>
          </a:p>
        </p:txBody>
      </p:sp>
      <p:sp>
        <p:nvSpPr>
          <p:cNvPr id="7" name="副標題 4"/>
          <p:cNvSpPr txBox="1">
            <a:spLocks/>
          </p:cNvSpPr>
          <p:nvPr/>
        </p:nvSpPr>
        <p:spPr>
          <a:xfrm>
            <a:off x="255878" y="1465917"/>
            <a:ext cx="8615363" cy="842962"/>
          </a:xfrm>
          <a:prstGeom prst="rect">
            <a:avLst/>
          </a:prstGeom>
        </p:spPr>
        <p:txBody>
          <a:bodyPr vert="horz" lIns="91440" tIns="45720" rIns="91440" bIns="45720" rtlCol="0">
            <a:normAutofit/>
          </a:bodyPr>
          <a:lstStyle>
            <a:lvl1pPr marL="0" indent="0" algn="l" defTabSz="685800" rtl="0" eaLnBrk="1" latinLnBrk="0" hangingPunct="1">
              <a:lnSpc>
                <a:spcPct val="130000"/>
              </a:lnSpc>
              <a:spcBef>
                <a:spcPts val="0"/>
              </a:spcBef>
              <a:spcAft>
                <a:spcPts val="0"/>
              </a:spcAft>
              <a:buFont typeface="Arial" panose="020B0604020202020204" pitchFamily="34" charset="0"/>
              <a:buNone/>
              <a:defRPr sz="1700" kern="1200">
                <a:solidFill>
                  <a:schemeClr val="bg2">
                    <a:lumMod val="50000"/>
                  </a:schemeClr>
                </a:solidFill>
                <a:latin typeface="+mn-lt"/>
                <a:ea typeface="+mn-ea"/>
                <a:cs typeface="+mn-cs"/>
              </a:defRPr>
            </a:lvl1pPr>
            <a:lvl2pPr marL="342900" indent="0" algn="l" defTabSz="685800" rtl="0" eaLnBrk="1" latinLnBrk="0" hangingPunct="1">
              <a:lnSpc>
                <a:spcPct val="130000"/>
              </a:lnSpc>
              <a:spcBef>
                <a:spcPts val="0"/>
              </a:spcBef>
              <a:spcAft>
                <a:spcPts val="0"/>
              </a:spcAft>
              <a:buFont typeface="Arial" panose="020B0604020202020204" pitchFamily="34" charset="0"/>
              <a:buNone/>
              <a:defRPr sz="1600" kern="1200">
                <a:solidFill>
                  <a:schemeClr val="bg2">
                    <a:lumMod val="50000"/>
                  </a:schemeClr>
                </a:solidFill>
                <a:latin typeface="+mn-lt"/>
                <a:ea typeface="+mn-ea"/>
                <a:cs typeface="+mn-cs"/>
              </a:defRPr>
            </a:lvl2pPr>
            <a:lvl3pPr marL="685800" indent="0" algn="l" defTabSz="685800" rtl="0" eaLnBrk="1" latinLnBrk="0" hangingPunct="1">
              <a:lnSpc>
                <a:spcPct val="130000"/>
              </a:lnSpc>
              <a:spcBef>
                <a:spcPts val="0"/>
              </a:spcBef>
              <a:spcAft>
                <a:spcPts val="0"/>
              </a:spcAft>
              <a:buFont typeface="Arial" panose="020B0604020202020204" pitchFamily="34" charset="0"/>
              <a:buNone/>
              <a:defRPr sz="1400" kern="1200">
                <a:solidFill>
                  <a:schemeClr val="bg2">
                    <a:lumMod val="50000"/>
                  </a:schemeClr>
                </a:solidFill>
                <a:latin typeface="+mn-lt"/>
                <a:ea typeface="+mn-ea"/>
                <a:cs typeface="+mn-cs"/>
              </a:defRPr>
            </a:lvl3pPr>
            <a:lvl4pPr marL="1028700" indent="0" algn="l" defTabSz="685800" rtl="0" eaLnBrk="1" latinLnBrk="0" hangingPunct="1">
              <a:lnSpc>
                <a:spcPct val="130000"/>
              </a:lnSpc>
              <a:spcBef>
                <a:spcPts val="0"/>
              </a:spcBef>
              <a:spcAft>
                <a:spcPts val="0"/>
              </a:spcAft>
              <a:buFont typeface="Arial" panose="020B0604020202020204" pitchFamily="34" charset="0"/>
              <a:buNone/>
              <a:defRPr sz="1200" kern="1200">
                <a:solidFill>
                  <a:schemeClr val="bg2">
                    <a:lumMod val="50000"/>
                  </a:schemeClr>
                </a:solidFill>
                <a:latin typeface="+mn-lt"/>
                <a:ea typeface="+mn-ea"/>
                <a:cs typeface="+mn-cs"/>
              </a:defRPr>
            </a:lvl4pPr>
            <a:lvl5pPr marL="1371600" indent="0" algn="l" defTabSz="685800" rtl="0" eaLnBrk="1" latinLnBrk="0" hangingPunct="1">
              <a:lnSpc>
                <a:spcPct val="130000"/>
              </a:lnSpc>
              <a:spcBef>
                <a:spcPts val="0"/>
              </a:spcBef>
              <a:spcAft>
                <a:spcPts val="0"/>
              </a:spcAft>
              <a:buFont typeface="Arial" panose="020B0604020202020204" pitchFamily="34" charset="0"/>
              <a:buNone/>
              <a:defRPr sz="10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1" lang="en-US" altLang="zh-TW" sz="2400" b="1">
                <a:solidFill>
                  <a:schemeClr val="accent2"/>
                </a:solidFill>
              </a:rPr>
              <a:t>Example</a:t>
            </a:r>
            <a:endParaRPr kumimoji="1" lang="zh-TW" altLang="en-US" sz="2400" b="1" dirty="0">
              <a:solidFill>
                <a:schemeClr val="accent2"/>
              </a:solidFill>
            </a:endParaRPr>
          </a:p>
        </p:txBody>
      </p:sp>
      <p:sp>
        <p:nvSpPr>
          <p:cNvPr id="8" name="矩形 7"/>
          <p:cNvSpPr/>
          <p:nvPr/>
        </p:nvSpPr>
        <p:spPr>
          <a:xfrm>
            <a:off x="285750" y="3768490"/>
            <a:ext cx="8672512" cy="535531"/>
          </a:xfrm>
          <a:prstGeom prst="rect">
            <a:avLst/>
          </a:prstGeom>
        </p:spPr>
        <p:txBody>
          <a:bodyPr wrap="square">
            <a:spAutoFit/>
          </a:bodyPr>
          <a:lstStyle/>
          <a:p>
            <a:pPr indent="-114306" algn="just" fontAlgn="base">
              <a:lnSpc>
                <a:spcPct val="120000"/>
              </a:lnSpc>
            </a:pPr>
            <a:r>
              <a:rPr lang="en-US" altLang="zh-TW" sz="1200" dirty="0">
                <a:solidFill>
                  <a:schemeClr val="bg1">
                    <a:lumMod val="75000"/>
                  </a:schemeClr>
                </a:solidFill>
                <a:latin typeface="Helvetica" charset="0"/>
                <a:ea typeface="Helvetica" charset="0"/>
                <a:cs typeface="Helvetica" charset="0"/>
              </a:rPr>
              <a:t>References: Brown, H.D. (2001). Teaching by principles: An interactive approach to language pedagogy (2nd ed.). White Plains, NY: Longman.</a:t>
            </a:r>
          </a:p>
        </p:txBody>
      </p:sp>
    </p:spTree>
    <p:extLst>
      <p:ext uri="{BB962C8B-B14F-4D97-AF65-F5344CB8AC3E}">
        <p14:creationId xmlns:p14="http://schemas.microsoft.com/office/powerpoint/2010/main" val="206159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latin typeface="Arial" charset="0"/>
                <a:ea typeface="Arial" charset="0"/>
                <a:cs typeface="Arial" charset="0"/>
              </a:rPr>
              <a:t>Unit Introduction</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(3/4)</a:t>
            </a:r>
            <a:endParaRPr kumimoji="1" lang="zh-TW" altLang="en-US" dirty="0"/>
          </a:p>
        </p:txBody>
      </p:sp>
      <p:sp>
        <p:nvSpPr>
          <p:cNvPr id="3" name="內容版面配置區 2"/>
          <p:cNvSpPr>
            <a:spLocks noGrp="1"/>
          </p:cNvSpPr>
          <p:nvPr>
            <p:ph idx="1"/>
          </p:nvPr>
        </p:nvSpPr>
        <p:spPr/>
        <p:txBody>
          <a:bodyPr/>
          <a:lstStyle/>
          <a:p>
            <a:r>
              <a:rPr kumimoji="1" lang="en-US" altLang="zh-TW" dirty="0"/>
              <a:t>In both Chinese and English writing, there are three ways to avoid plagiarism, namely quoting, paraphrasing, and summarizing. This unit will also introduce appropriate thesis writing skills that help researchers avoid plagiarism and utilize information correctly.</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6</a:t>
            </a:fld>
            <a:endParaRPr kumimoji="1" lang="zh-TW" altLang="en-US"/>
          </a:p>
        </p:txBody>
      </p:sp>
      <p:sp>
        <p:nvSpPr>
          <p:cNvPr id="5" name="矩形 4"/>
          <p:cNvSpPr/>
          <p:nvPr/>
        </p:nvSpPr>
        <p:spPr>
          <a:xfrm>
            <a:off x="257176" y="2855119"/>
            <a:ext cx="8672512" cy="535531"/>
          </a:xfrm>
          <a:prstGeom prst="rect">
            <a:avLst/>
          </a:prstGeom>
        </p:spPr>
        <p:txBody>
          <a:bodyPr wrap="square">
            <a:spAutoFit/>
          </a:bodyPr>
          <a:lstStyle/>
          <a:p>
            <a:pPr indent="-114306" algn="just" fontAlgn="base">
              <a:lnSpc>
                <a:spcPct val="120000"/>
              </a:lnSpc>
            </a:pPr>
            <a:r>
              <a:rPr lang="en-US" altLang="zh-TW" sz="1200" dirty="0">
                <a:solidFill>
                  <a:schemeClr val="bg1">
                    <a:lumMod val="75000"/>
                  </a:schemeClr>
                </a:solidFill>
                <a:latin typeface="Helvetica" charset="0"/>
                <a:ea typeface="Helvetica" charset="0"/>
                <a:cs typeface="Helvetica" charset="0"/>
              </a:rPr>
              <a:t>Note: The examples illustrated in this unit are based on the APA formatting style (6th edition) published by the American Psychological Association, 2010.</a:t>
            </a:r>
          </a:p>
        </p:txBody>
      </p:sp>
    </p:spTree>
    <p:extLst>
      <p:ext uri="{BB962C8B-B14F-4D97-AF65-F5344CB8AC3E}">
        <p14:creationId xmlns:p14="http://schemas.microsoft.com/office/powerpoint/2010/main" val="777853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2.3.3 The Writing Skill of Quoting (5/6)</a:t>
            </a:r>
            <a:endParaRPr kumimoji="1" lang="zh-TW" altLang="en-US" dirty="0"/>
          </a:p>
        </p:txBody>
      </p:sp>
      <p:sp>
        <p:nvSpPr>
          <p:cNvPr id="3" name="內容版面配置區 2"/>
          <p:cNvSpPr>
            <a:spLocks noGrp="1"/>
          </p:cNvSpPr>
          <p:nvPr>
            <p:ph idx="1"/>
          </p:nvPr>
        </p:nvSpPr>
        <p:spPr/>
        <p:txBody>
          <a:bodyPr/>
          <a:lstStyle/>
          <a:p>
            <a:r>
              <a:rPr kumimoji="1" lang="en-US" altLang="zh-TW" dirty="0"/>
              <a:t>In quotes more than 40 words, the quotation is in an individual paragraph without quotation marks but the source must be cited as illustrated below:</a:t>
            </a:r>
          </a:p>
          <a:p>
            <a:pPr marL="685800" lvl="1" indent="-342900">
              <a:buFont typeface="+mj-lt"/>
              <a:buAutoNum type="arabicPeriod"/>
            </a:pPr>
            <a:r>
              <a:rPr kumimoji="1" lang="en-US" altLang="zh-TW" dirty="0"/>
              <a:t>Use block quotation.</a:t>
            </a:r>
          </a:p>
          <a:p>
            <a:pPr marL="685800" lvl="1" indent="-342900">
              <a:buFont typeface="+mj-lt"/>
              <a:buAutoNum type="arabicPeriod"/>
            </a:pPr>
            <a:r>
              <a:rPr kumimoji="1" lang="en-US" altLang="zh-TW" dirty="0"/>
              <a:t>Omit quotation marks.</a:t>
            </a:r>
          </a:p>
          <a:p>
            <a:pPr marL="685800" lvl="1" indent="-342900">
              <a:buFont typeface="+mj-lt"/>
              <a:buAutoNum type="arabicPeriod"/>
            </a:pPr>
            <a:r>
              <a:rPr kumimoji="1" lang="en-US" altLang="zh-TW" dirty="0"/>
              <a:t>Indent the quotation from the left margin.</a:t>
            </a:r>
          </a:p>
          <a:p>
            <a:endParaRPr kumimoji="1" lang="zh-TW" altLang="en-US"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60</a:t>
            </a:fld>
            <a:endParaRPr kumimoji="1" lang="zh-TW" altLang="en-US"/>
          </a:p>
        </p:txBody>
      </p:sp>
    </p:spTree>
    <p:extLst>
      <p:ext uri="{BB962C8B-B14F-4D97-AF65-F5344CB8AC3E}">
        <p14:creationId xmlns:p14="http://schemas.microsoft.com/office/powerpoint/2010/main" val="1643765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2.3.3 The Writing Skill of Quoting (6/6)</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61</a:t>
            </a:fld>
            <a:endParaRPr kumimoji="1" lang="zh-TW" altLang="en-US"/>
          </a:p>
        </p:txBody>
      </p:sp>
      <p:sp>
        <p:nvSpPr>
          <p:cNvPr id="4" name="文字版面配置區 3"/>
          <p:cNvSpPr>
            <a:spLocks noGrp="1"/>
          </p:cNvSpPr>
          <p:nvPr>
            <p:ph type="body" sz="quarter" idx="11"/>
          </p:nvPr>
        </p:nvSpPr>
        <p:spPr>
          <a:xfrm>
            <a:off x="285750" y="1531790"/>
            <a:ext cx="8615363" cy="3138488"/>
          </a:xfrm>
        </p:spPr>
        <p:txBody>
          <a:bodyPr/>
          <a:lstStyle/>
          <a:p>
            <a:r>
              <a:rPr kumimoji="1" lang="en-US" altLang="zh-TW" dirty="0"/>
              <a:t>Conflict, competition and cooperation, as proposed by Deutsch </a:t>
            </a:r>
            <a:r>
              <a:rPr kumimoji="1" lang="en-US" altLang="zh-TW" sz="1200" dirty="0">
                <a:solidFill>
                  <a:schemeClr val="bg1">
                    <a:lumMod val="75000"/>
                  </a:schemeClr>
                </a:solidFill>
              </a:rPr>
              <a:t>(2005), </a:t>
            </a:r>
            <a:r>
              <a:rPr kumimoji="1" lang="en-US" altLang="zh-TW" dirty="0"/>
              <a:t>are the three essential elements in a group or a team. </a:t>
            </a:r>
            <a:r>
              <a:rPr kumimoji="1" lang="en-US" altLang="zh-TW" dirty="0">
                <a:solidFill>
                  <a:schemeClr val="accent2"/>
                </a:solidFill>
              </a:rPr>
              <a:t>He gave his own explanation of how they are interrelated :</a:t>
            </a:r>
          </a:p>
          <a:p>
            <a:pPr lvl="1"/>
            <a:r>
              <a:rPr kumimoji="1" lang="en-US" altLang="zh-TW" dirty="0">
                <a:solidFill>
                  <a:schemeClr val="accent2"/>
                </a:solidFill>
              </a:rPr>
              <a:t>Although competition produces conflict, not all instances of conflict reflect competition…. Conflict can occur in a cooperative or a competitive context, and the processes of conflict resolution that are likely to be displayed will be strongly influenced by the context within which the conflict occurs </a:t>
            </a:r>
            <a:r>
              <a:rPr kumimoji="1" lang="en-US" altLang="zh-TW" sz="1200" dirty="0">
                <a:solidFill>
                  <a:schemeClr val="bg1">
                    <a:lumMod val="75000"/>
                  </a:schemeClr>
                </a:solidFill>
              </a:rPr>
              <a:t>(Deutsch, 2005, p.2).</a:t>
            </a:r>
          </a:p>
        </p:txBody>
      </p:sp>
      <p:sp>
        <p:nvSpPr>
          <p:cNvPr id="5" name="副標題 4"/>
          <p:cNvSpPr>
            <a:spLocks noGrp="1"/>
          </p:cNvSpPr>
          <p:nvPr>
            <p:ph type="subTitle" idx="1"/>
          </p:nvPr>
        </p:nvSpPr>
        <p:spPr/>
        <p:txBody>
          <a:bodyPr/>
          <a:lstStyle/>
          <a:p>
            <a:r>
              <a:rPr kumimoji="1" lang="en-US" altLang="zh-TW" dirty="0"/>
              <a:t>Please refer to the following example:</a:t>
            </a:r>
          </a:p>
        </p:txBody>
      </p:sp>
      <p:sp>
        <p:nvSpPr>
          <p:cNvPr id="6" name="矩形 5"/>
          <p:cNvSpPr/>
          <p:nvPr/>
        </p:nvSpPr>
        <p:spPr>
          <a:xfrm>
            <a:off x="257175" y="3964717"/>
            <a:ext cx="8672512" cy="737125"/>
          </a:xfrm>
          <a:prstGeom prst="rect">
            <a:avLst/>
          </a:prstGeom>
        </p:spPr>
        <p:txBody>
          <a:bodyPr wrap="square">
            <a:spAutoFit/>
          </a:bodyPr>
          <a:lstStyle/>
          <a:p>
            <a:pPr indent="-114306" algn="just" fontAlgn="base">
              <a:lnSpc>
                <a:spcPct val="120000"/>
              </a:lnSpc>
            </a:pPr>
            <a:r>
              <a:rPr lang="en-US" altLang="zh-TW" sz="1200">
                <a:solidFill>
                  <a:schemeClr val="bg1">
                    <a:lumMod val="75000"/>
                  </a:schemeClr>
                </a:solidFill>
                <a:latin typeface="Helvetica" charset="0"/>
                <a:ea typeface="Helvetica" charset="0"/>
                <a:cs typeface="Helvetica" charset="0"/>
              </a:rPr>
              <a:t>References:Deutsch</a:t>
            </a:r>
            <a:r>
              <a:rPr lang="en-US" altLang="zh-TW" sz="1200" dirty="0">
                <a:solidFill>
                  <a:schemeClr val="bg1">
                    <a:lumMod val="75000"/>
                  </a:schemeClr>
                </a:solidFill>
                <a:latin typeface="Helvetica" charset="0"/>
                <a:ea typeface="Helvetica" charset="0"/>
                <a:cs typeface="Helvetica" charset="0"/>
              </a:rPr>
              <a:t>, M. (2005). Cooperation and conflict: A personal perspective on the history of the social psychological study of conflict resolution. In M.A. West, D. </a:t>
            </a:r>
            <a:r>
              <a:rPr lang="en-US" altLang="zh-TW" sz="1200" dirty="0" err="1">
                <a:solidFill>
                  <a:schemeClr val="bg1">
                    <a:lumMod val="75000"/>
                  </a:schemeClr>
                </a:solidFill>
                <a:latin typeface="Helvetica" charset="0"/>
                <a:ea typeface="Helvetica" charset="0"/>
                <a:cs typeface="Helvetica" charset="0"/>
              </a:rPr>
              <a:t>Tjosvold</a:t>
            </a:r>
            <a:r>
              <a:rPr lang="en-US" altLang="zh-TW" sz="1200" dirty="0">
                <a:solidFill>
                  <a:schemeClr val="bg1">
                    <a:lumMod val="75000"/>
                  </a:schemeClr>
                </a:solidFill>
                <a:latin typeface="Helvetica" charset="0"/>
                <a:ea typeface="Helvetica" charset="0"/>
                <a:cs typeface="Helvetica" charset="0"/>
              </a:rPr>
              <a:t>, &amp; K.G., Smith. (Eds.), The essentials of </a:t>
            </a:r>
            <a:r>
              <a:rPr lang="en-US" altLang="zh-TW" sz="1200" dirty="0" err="1">
                <a:solidFill>
                  <a:schemeClr val="bg1">
                    <a:lumMod val="75000"/>
                  </a:schemeClr>
                </a:solidFill>
                <a:latin typeface="Helvetica" charset="0"/>
                <a:ea typeface="Helvetica" charset="0"/>
                <a:cs typeface="Helvetica" charset="0"/>
              </a:rPr>
              <a:t>teamworking</a:t>
            </a:r>
            <a:r>
              <a:rPr lang="en-US" altLang="zh-TW" sz="1200" dirty="0">
                <a:solidFill>
                  <a:schemeClr val="bg1">
                    <a:lumMod val="75000"/>
                  </a:schemeClr>
                </a:solidFill>
                <a:latin typeface="Helvetica" charset="0"/>
                <a:ea typeface="Helvetica" charset="0"/>
                <a:cs typeface="Helvetica" charset="0"/>
              </a:rPr>
              <a:t>: International perspectives (pp. 1-35). West Sussex, UK: Wiley.</a:t>
            </a:r>
          </a:p>
        </p:txBody>
      </p:sp>
    </p:spTree>
    <p:extLst>
      <p:ext uri="{BB962C8B-B14F-4D97-AF65-F5344CB8AC3E}">
        <p14:creationId xmlns:p14="http://schemas.microsoft.com/office/powerpoint/2010/main" val="2023266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a:t>
            </a:r>
            <a:br>
              <a:rPr kumimoji="1" lang="en-US" altLang="zh-TW" dirty="0"/>
            </a:br>
            <a:r>
              <a:rPr kumimoji="1" lang="en-US" altLang="zh-TW" dirty="0"/>
              <a:t>Inappropriate Authorship</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62</a:t>
            </a:fld>
            <a:endParaRPr kumimoji="1" lang="zh-TW" altLang="en-US"/>
          </a:p>
        </p:txBody>
      </p:sp>
    </p:spTree>
    <p:extLst>
      <p:ext uri="{BB962C8B-B14F-4D97-AF65-F5344CB8AC3E}">
        <p14:creationId xmlns:p14="http://schemas.microsoft.com/office/powerpoint/2010/main" val="124936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2.4. Inappropriate Authorship (1/5)</a:t>
            </a:r>
            <a:endParaRPr kumimoji="1" lang="zh-TW" altLang="en-US" dirty="0"/>
          </a:p>
        </p:txBody>
      </p:sp>
      <p:sp>
        <p:nvSpPr>
          <p:cNvPr id="3" name="內容版面配置區 2"/>
          <p:cNvSpPr>
            <a:spLocks noGrp="1"/>
          </p:cNvSpPr>
          <p:nvPr>
            <p:ph idx="1"/>
          </p:nvPr>
        </p:nvSpPr>
        <p:spPr/>
        <p:txBody>
          <a:bodyPr/>
          <a:lstStyle/>
          <a:p>
            <a:r>
              <a:rPr kumimoji="1" lang="en-US" altLang="zh-TW" dirty="0"/>
              <a:t>In recent years, most research requires various areas of expertise and teams of researchers from different disciplines. As a result, the definition of authorship has become an important issue in research ethics. </a:t>
            </a:r>
          </a:p>
          <a:p>
            <a:endParaRPr kumimoji="1" lang="en-US" altLang="zh-TW" sz="1000" dirty="0"/>
          </a:p>
          <a:p>
            <a:r>
              <a:rPr kumimoji="1" lang="en-US" altLang="zh-TW" dirty="0"/>
              <a:t>Many university faculty and graduate students in Taiwan must fulfill research performance requirements for promotion or graduation.</a:t>
            </a:r>
            <a:br>
              <a:rPr kumimoji="1" lang="en-US" altLang="zh-TW" dirty="0"/>
            </a:br>
            <a:endParaRPr kumimoji="1" lang="en-US" altLang="zh-TW" dirty="0"/>
          </a:p>
          <a:p>
            <a:endParaRPr kumimoji="1" lang="zh-TW" altLang="en-US"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63</a:t>
            </a:fld>
            <a:endParaRPr kumimoji="1" lang="zh-TW" altLang="en-US"/>
          </a:p>
        </p:txBody>
      </p:sp>
    </p:spTree>
    <p:extLst>
      <p:ext uri="{BB962C8B-B14F-4D97-AF65-F5344CB8AC3E}">
        <p14:creationId xmlns:p14="http://schemas.microsoft.com/office/powerpoint/2010/main" val="1482781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 Inappropriate Authorship (2/5)</a:t>
            </a:r>
            <a:endParaRPr kumimoji="1" lang="zh-TW" altLang="en-US" dirty="0"/>
          </a:p>
        </p:txBody>
      </p:sp>
      <p:sp>
        <p:nvSpPr>
          <p:cNvPr id="3" name="內容版面配置區 2"/>
          <p:cNvSpPr>
            <a:spLocks noGrp="1"/>
          </p:cNvSpPr>
          <p:nvPr>
            <p:ph idx="1"/>
          </p:nvPr>
        </p:nvSpPr>
        <p:spPr/>
        <p:txBody>
          <a:bodyPr/>
          <a:lstStyle/>
          <a:p>
            <a:r>
              <a:rPr kumimoji="1" lang="en-US" altLang="zh-TW" dirty="0"/>
              <a:t>Therefore, to accelerate the process of publishing findings, inappropriate assignment of authorship can occur. However, what exactly is inappropriate assignment, and what defines authorship? Simply put, these two terms refer to “an intentional and untruthful listing of author names.”</a:t>
            </a:r>
          </a:p>
          <a:p>
            <a:endParaRPr kumimoji="1" lang="en-US" altLang="zh-TW" sz="1000" dirty="0"/>
          </a:p>
          <a:p>
            <a:r>
              <a:rPr kumimoji="1" lang="en-US" altLang="zh-TW" dirty="0"/>
              <a:t>Possible problematic assignments of authorship include unfaithful listing of authors who might not deserve to be listed, of those whose permission has not been granted, and those who have ghostwritten the manuscript.</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64</a:t>
            </a:fld>
            <a:endParaRPr kumimoji="1" lang="zh-TW" altLang="en-US"/>
          </a:p>
        </p:txBody>
      </p:sp>
    </p:spTree>
    <p:extLst>
      <p:ext uri="{BB962C8B-B14F-4D97-AF65-F5344CB8AC3E}">
        <p14:creationId xmlns:p14="http://schemas.microsoft.com/office/powerpoint/2010/main" val="808504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 Inappropriate Authorship (3/5)</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65</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Who do you think can qualify as an author of a paper?</a:t>
            </a:r>
          </a:p>
          <a:p>
            <a:endParaRPr kumimoji="1" lang="en-US" altLang="zh-TW" sz="1000" dirty="0"/>
          </a:p>
          <a:p>
            <a:r>
              <a:rPr kumimoji="1" lang="en-US" altLang="zh-TW" dirty="0"/>
              <a:t>According to the American Psychological Association, authorship is not limited to the individual who actually composed the manuscript: it also includes individuals who have made substantial contributions to the research, such as drafting research questions or hypotheses, organizing and conducting statistical analysis, and analyzing and interpreting the results.</a:t>
            </a:r>
          </a:p>
        </p:txBody>
      </p:sp>
      <p:sp>
        <p:nvSpPr>
          <p:cNvPr id="5" name="副標題 4"/>
          <p:cNvSpPr>
            <a:spLocks noGrp="1"/>
          </p:cNvSpPr>
          <p:nvPr>
            <p:ph type="subTitle" idx="1"/>
          </p:nvPr>
        </p:nvSpPr>
        <p:spPr/>
        <p:txBody>
          <a:bodyPr/>
          <a:lstStyle/>
          <a:p>
            <a:r>
              <a:rPr kumimoji="1" lang="en-US" altLang="zh-TW" dirty="0"/>
              <a:t>The Definition of Authors</a:t>
            </a:r>
          </a:p>
        </p:txBody>
      </p:sp>
    </p:spTree>
    <p:extLst>
      <p:ext uri="{BB962C8B-B14F-4D97-AF65-F5344CB8AC3E}">
        <p14:creationId xmlns:p14="http://schemas.microsoft.com/office/powerpoint/2010/main" val="635292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 Inappropriate Authorship (4/5)</a:t>
            </a:r>
            <a:endParaRPr kumimoji="1" lang="zh-TW" altLang="en-US" dirty="0"/>
          </a:p>
        </p:txBody>
      </p:sp>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66</a:t>
            </a:fld>
            <a:endParaRPr kumimoji="1" lang="zh-TW" altLang="en-US"/>
          </a:p>
        </p:txBody>
      </p:sp>
      <p:sp>
        <p:nvSpPr>
          <p:cNvPr id="4" name="文字版面配置區 3"/>
          <p:cNvSpPr>
            <a:spLocks noGrp="1"/>
          </p:cNvSpPr>
          <p:nvPr>
            <p:ph type="body" sz="quarter" idx="11"/>
          </p:nvPr>
        </p:nvSpPr>
        <p:spPr/>
        <p:txBody>
          <a:bodyPr/>
          <a:lstStyle/>
          <a:p>
            <a:r>
              <a:rPr kumimoji="1" lang="en-US" altLang="zh-TW" dirty="0"/>
              <a:t>However, those who have only contributed a single task, such as coaching statistical analysis, collecting or inputting data for entry, modifying or writing computer software, or recruiting research subjects, should be listed in the acknowledgments section but not as authors.</a:t>
            </a:r>
          </a:p>
        </p:txBody>
      </p:sp>
      <p:sp>
        <p:nvSpPr>
          <p:cNvPr id="5" name="副標題 4"/>
          <p:cNvSpPr>
            <a:spLocks noGrp="1"/>
          </p:cNvSpPr>
          <p:nvPr>
            <p:ph type="subTitle" idx="1"/>
          </p:nvPr>
        </p:nvSpPr>
        <p:spPr/>
        <p:txBody>
          <a:bodyPr/>
          <a:lstStyle/>
          <a:p>
            <a:r>
              <a:rPr kumimoji="1" lang="en-US" altLang="zh-TW" dirty="0"/>
              <a:t>The Definition of Authors</a:t>
            </a:r>
          </a:p>
        </p:txBody>
      </p:sp>
    </p:spTree>
    <p:extLst>
      <p:ext uri="{BB962C8B-B14F-4D97-AF65-F5344CB8AC3E}">
        <p14:creationId xmlns:p14="http://schemas.microsoft.com/office/powerpoint/2010/main" val="1730252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 Inappropriate Authorship (5/5)</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67</a:t>
            </a:fld>
            <a:endParaRPr kumimoji="1" lang="zh-TW" altLang="en-US"/>
          </a:p>
        </p:txBody>
      </p:sp>
      <p:pic>
        <p:nvPicPr>
          <p:cNvPr id="4" name="內容版面配置區 5">
            <a:extLst>
              <a:ext uri="{FF2B5EF4-FFF2-40B4-BE49-F238E27FC236}">
                <a16:creationId xmlns:a16="http://schemas.microsoft.com/office/drawing/2014/main" id="{EB54FDA4-3672-49E7-A66B-321E40A9B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350" y="729723"/>
            <a:ext cx="4681614" cy="4037540"/>
          </a:xfrm>
          <a:prstGeom prst="rect">
            <a:avLst/>
          </a:prstGeom>
        </p:spPr>
      </p:pic>
    </p:spTree>
    <p:extLst>
      <p:ext uri="{BB962C8B-B14F-4D97-AF65-F5344CB8AC3E}">
        <p14:creationId xmlns:p14="http://schemas.microsoft.com/office/powerpoint/2010/main" val="388361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68</a:t>
            </a:fld>
            <a:endParaRPr kumimoji="1" lang="zh-TW" altLang="en-US"/>
          </a:p>
        </p:txBody>
      </p:sp>
      <p:sp>
        <p:nvSpPr>
          <p:cNvPr id="3" name="標題 2"/>
          <p:cNvSpPr>
            <a:spLocks noGrp="1"/>
          </p:cNvSpPr>
          <p:nvPr>
            <p:ph type="title"/>
          </p:nvPr>
        </p:nvSpPr>
        <p:spPr/>
        <p:txBody>
          <a:bodyPr/>
          <a:lstStyle/>
          <a:p>
            <a:r>
              <a:rPr kumimoji="1" lang="vi-VN" altLang="zh-TW" dirty="0"/>
              <a:t>Q&amp;A – Q7 (1/</a:t>
            </a:r>
            <a:r>
              <a:rPr kumimoji="1" lang="en-US" altLang="zh-TW" dirty="0"/>
              <a:t>3</a:t>
            </a:r>
            <a:r>
              <a:rPr kumimoji="1" lang="vi-VN" altLang="zh-TW" dirty="0"/>
              <a:t>)</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Shin is a graduate student at an information research institute. While writing his thesis, Shin met many individuals who offered him a lot of assistance and valuable advice. Who can be listed as co-authors? </a:t>
            </a:r>
            <a:br>
              <a:rPr kumimoji="1" lang="en-US" altLang="zh-TW" dirty="0"/>
            </a:br>
            <a:r>
              <a:rPr kumimoji="1" lang="en-US" altLang="zh-TW" dirty="0"/>
              <a:t>(see the next page for the figure)</a:t>
            </a:r>
          </a:p>
          <a:p>
            <a:pPr marL="0" indent="0">
              <a:buNone/>
            </a:pPr>
            <a:endParaRPr kumimoji="1" lang="en-US" altLang="zh-TW" dirty="0"/>
          </a:p>
        </p:txBody>
      </p:sp>
    </p:spTree>
    <p:extLst>
      <p:ext uri="{BB962C8B-B14F-4D97-AF65-F5344CB8AC3E}">
        <p14:creationId xmlns:p14="http://schemas.microsoft.com/office/powerpoint/2010/main" val="1238485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69</a:t>
            </a:fld>
            <a:endParaRPr kumimoji="1" lang="zh-TW" altLang="en-US"/>
          </a:p>
        </p:txBody>
      </p:sp>
      <p:sp>
        <p:nvSpPr>
          <p:cNvPr id="3" name="標題 2"/>
          <p:cNvSpPr>
            <a:spLocks noGrp="1"/>
          </p:cNvSpPr>
          <p:nvPr>
            <p:ph type="title"/>
          </p:nvPr>
        </p:nvSpPr>
        <p:spPr/>
        <p:txBody>
          <a:bodyPr/>
          <a:lstStyle/>
          <a:p>
            <a:r>
              <a:rPr kumimoji="1" lang="vi-VN" altLang="zh-TW" dirty="0"/>
              <a:t>Q&amp;A – Q7 (2/3)</a:t>
            </a:r>
            <a:endParaRPr kumimoji="1" lang="zh-TW" altLang="en-US" dirty="0"/>
          </a:p>
        </p:txBody>
      </p:sp>
      <p:grpSp>
        <p:nvGrpSpPr>
          <p:cNvPr id="4" name="Group 3">
            <a:extLst>
              <a:ext uri="{FF2B5EF4-FFF2-40B4-BE49-F238E27FC236}">
                <a16:creationId xmlns:a16="http://schemas.microsoft.com/office/drawing/2014/main" id="{EEC8A7E8-3045-FF42-9616-7216B021C162}"/>
              </a:ext>
            </a:extLst>
          </p:cNvPr>
          <p:cNvGrpSpPr/>
          <p:nvPr/>
        </p:nvGrpSpPr>
        <p:grpSpPr>
          <a:xfrm>
            <a:off x="792691" y="892117"/>
            <a:ext cx="7552647" cy="3923900"/>
            <a:chOff x="792691" y="892117"/>
            <a:chExt cx="7552647" cy="3923900"/>
          </a:xfrm>
        </p:grpSpPr>
        <p:pic>
          <p:nvPicPr>
            <p:cNvPr id="6" name="圖片 5">
              <a:extLst>
                <a:ext uri="{FF2B5EF4-FFF2-40B4-BE49-F238E27FC236}">
                  <a16:creationId xmlns:a16="http://schemas.microsoft.com/office/drawing/2014/main" id="{F0F514E4-7A75-4F28-847A-762437F66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691" y="892117"/>
              <a:ext cx="3776322" cy="1310450"/>
            </a:xfrm>
            <a:prstGeom prst="rect">
              <a:avLst/>
            </a:prstGeom>
          </p:spPr>
        </p:pic>
        <p:pic>
          <p:nvPicPr>
            <p:cNvPr id="7" name="圖片 6">
              <a:extLst>
                <a:ext uri="{FF2B5EF4-FFF2-40B4-BE49-F238E27FC236}">
                  <a16:creationId xmlns:a16="http://schemas.microsoft.com/office/drawing/2014/main" id="{53E83427-9408-4814-84EB-44C0B5369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691" y="2202568"/>
              <a:ext cx="3776322" cy="1310450"/>
            </a:xfrm>
            <a:prstGeom prst="rect">
              <a:avLst/>
            </a:prstGeom>
          </p:spPr>
        </p:pic>
        <p:pic>
          <p:nvPicPr>
            <p:cNvPr id="8" name="圖片 7">
              <a:extLst>
                <a:ext uri="{FF2B5EF4-FFF2-40B4-BE49-F238E27FC236}">
                  <a16:creationId xmlns:a16="http://schemas.microsoft.com/office/drawing/2014/main" id="{CF4D6451-F0D5-4D55-B526-7665F7158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91" y="3516432"/>
              <a:ext cx="3776322" cy="1299585"/>
            </a:xfrm>
            <a:prstGeom prst="rect">
              <a:avLst/>
            </a:prstGeom>
          </p:spPr>
        </p:pic>
        <p:pic>
          <p:nvPicPr>
            <p:cNvPr id="9" name="圖片 8">
              <a:extLst>
                <a:ext uri="{FF2B5EF4-FFF2-40B4-BE49-F238E27FC236}">
                  <a16:creationId xmlns:a16="http://schemas.microsoft.com/office/drawing/2014/main" id="{7EEBFCD7-7B4B-4C0E-B4F9-AC92ABB0C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9013" y="892117"/>
              <a:ext cx="3745005" cy="1310450"/>
            </a:xfrm>
            <a:prstGeom prst="rect">
              <a:avLst/>
            </a:prstGeom>
          </p:spPr>
        </p:pic>
        <p:pic>
          <p:nvPicPr>
            <p:cNvPr id="10" name="圖片 9">
              <a:extLst>
                <a:ext uri="{FF2B5EF4-FFF2-40B4-BE49-F238E27FC236}">
                  <a16:creationId xmlns:a16="http://schemas.microsoft.com/office/drawing/2014/main" id="{538CA626-FD69-4445-AD41-4D4F2E984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9013" y="2202567"/>
              <a:ext cx="3776324" cy="1310452"/>
            </a:xfrm>
            <a:prstGeom prst="rect">
              <a:avLst/>
            </a:prstGeom>
          </p:spPr>
        </p:pic>
        <p:pic>
          <p:nvPicPr>
            <p:cNvPr id="11" name="圖片 10">
              <a:extLst>
                <a:ext uri="{FF2B5EF4-FFF2-40B4-BE49-F238E27FC236}">
                  <a16:creationId xmlns:a16="http://schemas.microsoft.com/office/drawing/2014/main" id="{F932758E-9550-46FC-B362-11AB926009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9013" y="3516432"/>
              <a:ext cx="3776325" cy="1299585"/>
            </a:xfrm>
            <a:prstGeom prst="rect">
              <a:avLst/>
            </a:prstGeom>
          </p:spPr>
        </p:pic>
      </p:grpSp>
    </p:spTree>
    <p:extLst>
      <p:ext uri="{BB962C8B-B14F-4D97-AF65-F5344CB8AC3E}">
        <p14:creationId xmlns:p14="http://schemas.microsoft.com/office/powerpoint/2010/main" val="40673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latin typeface="Arial" charset="0"/>
                <a:ea typeface="Arial" charset="0"/>
                <a:cs typeface="Arial" charset="0"/>
              </a:rPr>
              <a:t>Unit Introduction</a:t>
            </a:r>
            <a:r>
              <a:rPr kumimoji="1" lang="zh-TW" altLang="en-US" dirty="0">
                <a:latin typeface="Arial" charset="0"/>
                <a:ea typeface="Arial" charset="0"/>
                <a:cs typeface="Arial" charset="0"/>
              </a:rPr>
              <a:t> </a:t>
            </a:r>
            <a:r>
              <a:rPr kumimoji="1" lang="en-US" altLang="zh-TW" dirty="0">
                <a:latin typeface="Arial" charset="0"/>
                <a:ea typeface="Arial" charset="0"/>
                <a:cs typeface="Arial" charset="0"/>
              </a:rPr>
              <a:t>(4/4)</a:t>
            </a:r>
            <a:endParaRPr kumimoji="1" lang="zh-TW" altLang="en-US" dirty="0"/>
          </a:p>
        </p:txBody>
      </p:sp>
      <p:sp>
        <p:nvSpPr>
          <p:cNvPr id="4" name="投影片編號版面配置區 3"/>
          <p:cNvSpPr>
            <a:spLocks noGrp="1"/>
          </p:cNvSpPr>
          <p:nvPr>
            <p:ph type="sldNum" sz="quarter" idx="10"/>
          </p:nvPr>
        </p:nvSpPr>
        <p:spPr/>
        <p:txBody>
          <a:bodyPr/>
          <a:lstStyle/>
          <a:p>
            <a:fld id="{4B6E2E8A-AC59-B644-B762-DA3E239C63E8}" type="slidenum">
              <a:rPr kumimoji="1" lang="zh-TW" altLang="en-US" smtClean="0"/>
              <a:pPr/>
              <a:t>7</a:t>
            </a:fld>
            <a:endParaRPr kumimoji="1" lang="zh-TW" altLang="en-US"/>
          </a:p>
        </p:txBody>
      </p:sp>
      <p:sp>
        <p:nvSpPr>
          <p:cNvPr id="6" name="文字版面配置區 5"/>
          <p:cNvSpPr>
            <a:spLocks noGrp="1"/>
          </p:cNvSpPr>
          <p:nvPr>
            <p:ph type="body" sz="quarter" idx="11"/>
          </p:nvPr>
        </p:nvSpPr>
        <p:spPr>
          <a:xfrm>
            <a:off x="285750" y="1628775"/>
            <a:ext cx="8787366" cy="3138488"/>
          </a:xfrm>
        </p:spPr>
        <p:txBody>
          <a:bodyPr/>
          <a:lstStyle/>
          <a:p>
            <a:r>
              <a:rPr kumimoji="1" lang="en-US" altLang="zh-TW" dirty="0"/>
              <a:t>The completion of this unit will allow researchers to achieve the following goals:</a:t>
            </a:r>
          </a:p>
          <a:p>
            <a:pPr marL="685800" lvl="1" indent="-342900">
              <a:buFont typeface="+mj-lt"/>
              <a:buAutoNum type="arabicPeriod"/>
            </a:pPr>
            <a:r>
              <a:rPr kumimoji="1" lang="en-US" altLang="zh-TW" dirty="0"/>
              <a:t>Understand the definition and types of research misconduct.</a:t>
            </a:r>
          </a:p>
          <a:p>
            <a:pPr marL="685800" lvl="1" indent="-342900">
              <a:buFont typeface="+mj-lt"/>
              <a:buAutoNum type="arabicPeriod"/>
            </a:pPr>
            <a:r>
              <a:rPr kumimoji="1" lang="en-US" altLang="zh-TW" dirty="0"/>
              <a:t>Understand the types of research misconduct that should be avoided when conducting research.</a:t>
            </a:r>
          </a:p>
          <a:p>
            <a:pPr marL="685800" lvl="1" indent="-342900">
              <a:buFont typeface="+mj-lt"/>
              <a:buAutoNum type="arabicPeriod"/>
            </a:pPr>
            <a:r>
              <a:rPr kumimoji="1" lang="en-US" altLang="zh-TW" dirty="0"/>
              <a:t>Understand three academic writing skills to avoid plagiarism : paraphrasing, summarizing, and quoting.</a:t>
            </a:r>
          </a:p>
          <a:p>
            <a:endParaRPr kumimoji="1" lang="zh-TW" altLang="en-US" dirty="0"/>
          </a:p>
        </p:txBody>
      </p:sp>
      <p:sp>
        <p:nvSpPr>
          <p:cNvPr id="3" name="內容版面配置區 2"/>
          <p:cNvSpPr>
            <a:spLocks noGrp="1"/>
          </p:cNvSpPr>
          <p:nvPr>
            <p:ph type="subTitle" idx="1"/>
          </p:nvPr>
        </p:nvSpPr>
        <p:spPr/>
        <p:txBody>
          <a:bodyPr>
            <a:normAutofit/>
          </a:bodyPr>
          <a:lstStyle/>
          <a:p>
            <a:r>
              <a:rPr kumimoji="1" lang="en-US" altLang="zh-TW" dirty="0"/>
              <a:t>Unit Objectives</a:t>
            </a:r>
          </a:p>
        </p:txBody>
      </p:sp>
    </p:spTree>
    <p:extLst>
      <p:ext uri="{BB962C8B-B14F-4D97-AF65-F5344CB8AC3E}">
        <p14:creationId xmlns:p14="http://schemas.microsoft.com/office/powerpoint/2010/main" val="12498585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70</a:t>
            </a:fld>
            <a:endParaRPr kumimoji="1" lang="zh-TW" altLang="en-US"/>
          </a:p>
        </p:txBody>
      </p:sp>
      <p:sp>
        <p:nvSpPr>
          <p:cNvPr id="4" name="副標題 3"/>
          <p:cNvSpPr>
            <a:spLocks noGrp="1"/>
          </p:cNvSpPr>
          <p:nvPr>
            <p:ph type="subTitle" idx="1"/>
          </p:nvPr>
        </p:nvSpPr>
        <p:spPr>
          <a:xfrm>
            <a:off x="442913" y="792524"/>
            <a:ext cx="8215312" cy="812006"/>
          </a:xfrm>
        </p:spPr>
        <p:txBody>
          <a:bodyPr>
            <a:normAutofit/>
          </a:bodyPr>
          <a:lstStyle/>
          <a:p>
            <a:r>
              <a:rPr kumimoji="1" lang="vi-VN" altLang="zh-TW" sz="1600" b="0" dirty="0">
                <a:solidFill>
                  <a:schemeClr val="bg2">
                    <a:lumMod val="50000"/>
                  </a:schemeClr>
                </a:solidFill>
              </a:rPr>
              <a:t>(continued) </a:t>
            </a:r>
            <a:endParaRPr kumimoji="1" lang="en-US" altLang="zh-TW" sz="1600" b="0" dirty="0">
              <a:solidFill>
                <a:schemeClr val="bg2">
                  <a:lumMod val="50000"/>
                </a:schemeClr>
              </a:solidFill>
            </a:endParaRPr>
          </a:p>
        </p:txBody>
      </p:sp>
      <p:sp>
        <p:nvSpPr>
          <p:cNvPr id="5" name="內容版面配置區 4"/>
          <p:cNvSpPr>
            <a:spLocks noGrp="1"/>
          </p:cNvSpPr>
          <p:nvPr>
            <p:ph sz="quarter" idx="12"/>
          </p:nvPr>
        </p:nvSpPr>
        <p:spPr/>
        <p:txBody>
          <a:bodyPr>
            <a:normAutofit/>
          </a:bodyPr>
          <a:lstStyle/>
          <a:p>
            <a:pPr marL="0" indent="0">
              <a:buNone/>
            </a:pPr>
            <a:r>
              <a:rPr kumimoji="1" lang="en-US" altLang="zh-TW" dirty="0"/>
              <a:t>After revising the thesis manuscript, Shin talked to Professor Fung about submitting a paper to a conference. They decided to use some of the data in the thesis to conduct further statistical analysis, and put all of the results together, turning them into a paper and submitting it to a conference in the field of information technology.</a:t>
            </a:r>
          </a:p>
          <a:p>
            <a:pPr marL="0" indent="0">
              <a:buNone/>
            </a:pPr>
            <a:endParaRPr kumimoji="1" lang="en-US" altLang="zh-TW" sz="1000" dirty="0"/>
          </a:p>
          <a:p>
            <a:pPr marL="0" indent="0">
              <a:buNone/>
            </a:pPr>
            <a:r>
              <a:rPr kumimoji="1" lang="en-US" altLang="zh-TW" dirty="0"/>
              <a:t>With so much assistance from others throughout the process, Shin wondered who qualified as an author of the submitted paper and who should be included in the acknowledgments section.</a:t>
            </a:r>
          </a:p>
        </p:txBody>
      </p:sp>
      <p:sp>
        <p:nvSpPr>
          <p:cNvPr id="8" name="標題 2">
            <a:extLst>
              <a:ext uri="{FF2B5EF4-FFF2-40B4-BE49-F238E27FC236}">
                <a16:creationId xmlns:a16="http://schemas.microsoft.com/office/drawing/2014/main" id="{1B6D5A7E-AF53-4845-8158-9A461F6B18C9}"/>
              </a:ext>
            </a:extLst>
          </p:cNvPr>
          <p:cNvSpPr>
            <a:spLocks noGrp="1"/>
          </p:cNvSpPr>
          <p:nvPr>
            <p:ph type="title"/>
          </p:nvPr>
        </p:nvSpPr>
        <p:spPr>
          <a:xfrm>
            <a:off x="2066039" y="228600"/>
            <a:ext cx="5011923" cy="557213"/>
          </a:xfrm>
        </p:spPr>
        <p:txBody>
          <a:bodyPr/>
          <a:lstStyle/>
          <a:p>
            <a:r>
              <a:rPr kumimoji="1" lang="vi-VN" altLang="zh-TW" dirty="0"/>
              <a:t>Q&amp;A – Q7 (3/3)</a:t>
            </a:r>
            <a:endParaRPr kumimoji="1" lang="zh-TW" altLang="en-US" dirty="0"/>
          </a:p>
        </p:txBody>
      </p:sp>
    </p:spTree>
    <p:extLst>
      <p:ext uri="{BB962C8B-B14F-4D97-AF65-F5344CB8AC3E}">
        <p14:creationId xmlns:p14="http://schemas.microsoft.com/office/powerpoint/2010/main" val="129454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71</a:t>
            </a:fld>
            <a:endParaRPr kumimoji="1" lang="zh-TW" altLang="en-US"/>
          </a:p>
        </p:txBody>
      </p:sp>
      <p:sp>
        <p:nvSpPr>
          <p:cNvPr id="3" name="標題 2"/>
          <p:cNvSpPr>
            <a:spLocks noGrp="1"/>
          </p:cNvSpPr>
          <p:nvPr>
            <p:ph type="title"/>
          </p:nvPr>
        </p:nvSpPr>
        <p:spPr>
          <a:xfrm>
            <a:off x="2066039" y="228600"/>
            <a:ext cx="5011923" cy="557213"/>
          </a:xfrm>
        </p:spPr>
        <p:txBody>
          <a:bodyPr/>
          <a:lstStyle/>
          <a:p>
            <a:r>
              <a:rPr kumimoji="1" lang="vi-VN" altLang="zh-TW" dirty="0"/>
              <a:t>Q&amp;A – Q7 (1/2)</a:t>
            </a:r>
            <a:endParaRPr kumimoji="1" lang="zh-TW" altLang="en-US" dirty="0"/>
          </a:p>
        </p:txBody>
      </p:sp>
      <p:sp>
        <p:nvSpPr>
          <p:cNvPr id="4" name="副標題 3"/>
          <p:cNvSpPr>
            <a:spLocks noGrp="1"/>
          </p:cNvSpPr>
          <p:nvPr>
            <p:ph type="subTitle" idx="1"/>
          </p:nvPr>
        </p:nvSpPr>
        <p:spPr/>
        <p:txBody>
          <a:bodyPr>
            <a:normAutofit/>
          </a:bodyPr>
          <a:lstStyle/>
          <a:p>
            <a:r>
              <a:rPr kumimoji="1" lang="en-US" altLang="zh-TW" dirty="0"/>
              <a:t>Think About it</a:t>
            </a:r>
          </a:p>
        </p:txBody>
      </p:sp>
      <p:sp>
        <p:nvSpPr>
          <p:cNvPr id="5" name="內容版面配置區 4"/>
          <p:cNvSpPr>
            <a:spLocks noGrp="1"/>
          </p:cNvSpPr>
          <p:nvPr>
            <p:ph sz="quarter" idx="12"/>
          </p:nvPr>
        </p:nvSpPr>
        <p:spPr/>
        <p:txBody>
          <a:bodyPr>
            <a:normAutofit/>
          </a:bodyPr>
          <a:lstStyle/>
          <a:p>
            <a:r>
              <a:rPr kumimoji="1" lang="en-US" altLang="zh-TW" dirty="0"/>
              <a:t>If you were Shin, who would you list as a co-author of the conference paper?</a:t>
            </a:r>
          </a:p>
          <a:p>
            <a:r>
              <a:rPr kumimoji="1" lang="en-US" altLang="zh-TW" dirty="0"/>
              <a:t>And who should be mentioned in the acknowledgments section?</a:t>
            </a:r>
          </a:p>
        </p:txBody>
      </p:sp>
    </p:spTree>
    <p:extLst>
      <p:ext uri="{BB962C8B-B14F-4D97-AF65-F5344CB8AC3E}">
        <p14:creationId xmlns:p14="http://schemas.microsoft.com/office/powerpoint/2010/main" val="1726184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p:txBody>
          <a:bodyPr/>
          <a:lstStyle/>
          <a:p>
            <a:r>
              <a:rPr kumimoji="1" lang="en-US" altLang="zh-TW" dirty="0"/>
              <a:t>In general, it is honorable to be listed as the co-author if one has made a substantial contribution to the paper. </a:t>
            </a:r>
          </a:p>
          <a:p>
            <a:endParaRPr kumimoji="1" lang="en-US" altLang="zh-TW" sz="1000" dirty="0"/>
          </a:p>
          <a:p>
            <a:r>
              <a:rPr kumimoji="1" lang="en-US" altLang="zh-TW" dirty="0"/>
              <a:t>Regardless of the order of authorship, all listed authors should consent to and be responsible for the final submission of the paper. </a:t>
            </a:r>
          </a:p>
          <a:p>
            <a:endParaRPr kumimoji="1" lang="en-US" altLang="zh-TW" sz="1000" dirty="0"/>
          </a:p>
          <a:p>
            <a:r>
              <a:rPr kumimoji="1" lang="en-US" altLang="zh-TW" dirty="0"/>
              <a:t>In a sense, when the paper is questioned, all of the listed authors share collective responsibility. The honor is shared, and so is the responsibility.</a:t>
            </a:r>
          </a:p>
          <a:p>
            <a:endParaRPr kumimoji="1" lang="zh-TW" altLang="en-US" dirty="0"/>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72</a:t>
            </a:fld>
            <a:endParaRPr kumimoji="1" lang="zh-TW" altLang="en-US"/>
          </a:p>
        </p:txBody>
      </p:sp>
    </p:spTree>
    <p:extLst>
      <p:ext uri="{BB962C8B-B14F-4D97-AF65-F5344CB8AC3E}">
        <p14:creationId xmlns:p14="http://schemas.microsoft.com/office/powerpoint/2010/main" val="183277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2.4.1</a:t>
            </a:r>
            <a:br>
              <a:rPr kumimoji="1" lang="en-US" altLang="zh-TW" dirty="0"/>
            </a:br>
            <a:r>
              <a:rPr kumimoji="1" lang="en-US" altLang="zh-TW" dirty="0"/>
              <a:t>Inappropriate Authorship and Designation</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73</a:t>
            </a:fld>
            <a:endParaRPr kumimoji="1" lang="zh-TW" altLang="en-US"/>
          </a:p>
        </p:txBody>
      </p:sp>
    </p:spTree>
    <p:extLst>
      <p:ext uri="{BB962C8B-B14F-4D97-AF65-F5344CB8AC3E}">
        <p14:creationId xmlns:p14="http://schemas.microsoft.com/office/powerpoint/2010/main" val="1351287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2.4.1 Inappropriate authorship and designation (1/3)</a:t>
            </a:r>
            <a:endParaRPr kumimoji="1" lang="zh-TW" altLang="en-US" dirty="0"/>
          </a:p>
        </p:txBody>
      </p:sp>
      <p:sp>
        <p:nvSpPr>
          <p:cNvPr id="4" name="文字版面配置區 3"/>
          <p:cNvSpPr>
            <a:spLocks noGrp="1"/>
          </p:cNvSpPr>
          <p:nvPr>
            <p:ph idx="1"/>
          </p:nvPr>
        </p:nvSpPr>
        <p:spPr/>
        <p:txBody>
          <a:bodyPr/>
          <a:lstStyle/>
          <a:p>
            <a:r>
              <a:rPr kumimoji="1" lang="en-US" altLang="zh-TW" dirty="0"/>
              <a:t>What is inappropriate authorship and designation? Essentially, inappropriate authorship and designation can be divided into two scenarios.</a:t>
            </a:r>
          </a:p>
          <a:p>
            <a:pPr marL="685800" lvl="1" indent="-342900">
              <a:buFont typeface="+mj-lt"/>
              <a:buAutoNum type="arabicPeriod"/>
            </a:pPr>
            <a:r>
              <a:rPr kumimoji="1" lang="en-US" altLang="zh-TW" dirty="0"/>
              <a:t>An honorary author, also known as guest author who is listed as an author but has not made any significant contribution to the paper. He/she is mentioned only out of courtesy and due to his/her reputation in the related field.</a:t>
            </a:r>
          </a:p>
          <a:p>
            <a:pPr marL="685800" lvl="1" indent="-342900">
              <a:buFont typeface="+mj-lt"/>
              <a:buAutoNum type="arabicPeriod"/>
            </a:pPr>
            <a:r>
              <a:rPr kumimoji="1" lang="en-US" altLang="zh-TW" dirty="0"/>
              <a:t>A ghost author is someone who has substantially contributed but is not listed as an author. </a:t>
            </a:r>
          </a:p>
          <a:p>
            <a:pPr lvl="1"/>
            <a:r>
              <a:rPr kumimoji="1" lang="en-US" altLang="zh-TW" dirty="0"/>
              <a:t>However, both scenarios constitute inappropriate authorship that violates the fundamental spirit of truth seeking in research ethics and academic research.</a:t>
            </a:r>
          </a:p>
          <a:p>
            <a:endParaRPr kumimoji="1" lang="zh-TW" altLang="en-US" dirty="0"/>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74</a:t>
            </a:fld>
            <a:endParaRPr kumimoji="1" lang="zh-TW" altLang="en-US"/>
          </a:p>
        </p:txBody>
      </p:sp>
    </p:spTree>
    <p:extLst>
      <p:ext uri="{BB962C8B-B14F-4D97-AF65-F5344CB8AC3E}">
        <p14:creationId xmlns:p14="http://schemas.microsoft.com/office/powerpoint/2010/main" val="2142379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2.4.1 Inappropriate authorship and designation (2/3)</a:t>
            </a:r>
            <a:endParaRPr kumimoji="1" lang="zh-TW" altLang="en-US" dirty="0"/>
          </a:p>
        </p:txBody>
      </p:sp>
      <p:sp>
        <p:nvSpPr>
          <p:cNvPr id="4" name="文字版面配置區 3"/>
          <p:cNvSpPr>
            <a:spLocks noGrp="1"/>
          </p:cNvSpPr>
          <p:nvPr>
            <p:ph idx="1"/>
          </p:nvPr>
        </p:nvSpPr>
        <p:spPr/>
        <p:txBody>
          <a:bodyPr/>
          <a:lstStyle/>
          <a:p>
            <a:r>
              <a:rPr kumimoji="1" lang="en-US" altLang="zh-TW" dirty="0"/>
              <a:t>A thesis is the final product of the tireless efforts of academic researchers. To qualify to be listed as an author, a researcher must substantially contribute to the research results.</a:t>
            </a:r>
          </a:p>
          <a:p>
            <a:r>
              <a:rPr kumimoji="1" lang="en-US" altLang="zh-TW" dirty="0"/>
              <a:t>Authors of a paper share both the acclaim and responsibilities. </a:t>
            </a:r>
          </a:p>
          <a:p>
            <a:endParaRPr kumimoji="1" lang="en-US" altLang="zh-TW" sz="1000" dirty="0"/>
          </a:p>
          <a:p>
            <a:r>
              <a:rPr kumimoji="1" lang="en-US" altLang="zh-TW" dirty="0"/>
              <a:t>Before putting together the manuscript, researchers are recommended to discuss issues such as division of labor, author listing, and sequence of listing among others to avoid any subsequent disputes that may arise.</a:t>
            </a:r>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75</a:t>
            </a:fld>
            <a:endParaRPr kumimoji="1" lang="zh-TW" altLang="en-US"/>
          </a:p>
        </p:txBody>
      </p:sp>
    </p:spTree>
    <p:extLst>
      <p:ext uri="{BB962C8B-B14F-4D97-AF65-F5344CB8AC3E}">
        <p14:creationId xmlns:p14="http://schemas.microsoft.com/office/powerpoint/2010/main" val="1935386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2.4.1 Inappropriate authorship and designation (3/3)</a:t>
            </a:r>
            <a:endParaRPr kumimoji="1" lang="zh-TW" altLang="en-US" dirty="0"/>
          </a:p>
        </p:txBody>
      </p:sp>
      <p:sp>
        <p:nvSpPr>
          <p:cNvPr id="4" name="文字版面配置區 3"/>
          <p:cNvSpPr>
            <a:spLocks noGrp="1"/>
          </p:cNvSpPr>
          <p:nvPr>
            <p:ph idx="1"/>
          </p:nvPr>
        </p:nvSpPr>
        <p:spPr/>
        <p:txBody>
          <a:bodyPr/>
          <a:lstStyle/>
          <a:p>
            <a:r>
              <a:rPr kumimoji="1" lang="en-US" altLang="zh-TW" dirty="0"/>
              <a:t>In author listing, researchers should also recognize their research responsibilities as the research results may become the foundation of future studies. </a:t>
            </a:r>
          </a:p>
          <a:p>
            <a:endParaRPr kumimoji="1" lang="en-US" altLang="zh-TW" sz="1000" dirty="0"/>
          </a:p>
          <a:p>
            <a:r>
              <a:rPr kumimoji="1" lang="en-US" altLang="zh-TW" dirty="0"/>
              <a:t>In other words, if a paper contributes to others’ research, authors of the paper will share the glory of making such contributions; on the contrary, if the content of a paper is incorrect and misleads others, the authors’ reputation will also be adversely affected.</a:t>
            </a:r>
          </a:p>
        </p:txBody>
      </p:sp>
      <p:sp>
        <p:nvSpPr>
          <p:cNvPr id="3" name="投影片編號版面配置區 2"/>
          <p:cNvSpPr>
            <a:spLocks noGrp="1"/>
          </p:cNvSpPr>
          <p:nvPr>
            <p:ph type="sldNum" sz="quarter" idx="4"/>
          </p:nvPr>
        </p:nvSpPr>
        <p:spPr/>
        <p:txBody>
          <a:bodyPr/>
          <a:lstStyle/>
          <a:p>
            <a:fld id="{4B6E2E8A-AC59-B644-B762-DA3E239C63E8}" type="slidenum">
              <a:rPr kumimoji="1" lang="zh-TW" altLang="en-US" smtClean="0"/>
              <a:pPr/>
              <a:t>76</a:t>
            </a:fld>
            <a:endParaRPr kumimoji="1" lang="zh-TW" altLang="en-US"/>
          </a:p>
        </p:txBody>
      </p:sp>
    </p:spTree>
    <p:extLst>
      <p:ext uri="{BB962C8B-B14F-4D97-AF65-F5344CB8AC3E}">
        <p14:creationId xmlns:p14="http://schemas.microsoft.com/office/powerpoint/2010/main" val="1985520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2.5.</a:t>
            </a:r>
            <a:br>
              <a:rPr kumimoji="1" lang="en-US" altLang="zh-TW" dirty="0"/>
            </a:br>
            <a:r>
              <a:rPr kumimoji="1" lang="en-US" altLang="zh-TW" dirty="0"/>
              <a:t>Duplicate Submission and Publication</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77</a:t>
            </a:fld>
            <a:endParaRPr kumimoji="1" lang="zh-TW" altLang="en-US"/>
          </a:p>
        </p:txBody>
      </p:sp>
    </p:spTree>
    <p:extLst>
      <p:ext uri="{BB962C8B-B14F-4D97-AF65-F5344CB8AC3E}">
        <p14:creationId xmlns:p14="http://schemas.microsoft.com/office/powerpoint/2010/main" val="2081660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2.5. Duplicate Submission and Publication (1/4)</a:t>
            </a:r>
            <a:endParaRPr kumimoji="1" lang="zh-TW" altLang="en-US" dirty="0"/>
          </a:p>
        </p:txBody>
      </p:sp>
      <p:sp>
        <p:nvSpPr>
          <p:cNvPr id="3" name="內容版面配置區 2"/>
          <p:cNvSpPr>
            <a:spLocks noGrp="1"/>
          </p:cNvSpPr>
          <p:nvPr>
            <p:ph idx="1"/>
          </p:nvPr>
        </p:nvSpPr>
        <p:spPr/>
        <p:txBody>
          <a:bodyPr/>
          <a:lstStyle/>
          <a:p>
            <a:r>
              <a:rPr kumimoji="1" lang="en-US" altLang="zh-TW" dirty="0"/>
              <a:t>The last common type of research misconduct is duplicate submission and publication. Duplicate publication refers to the practice of using the same research data, manuscript, and research proposal draft or research concept for multiple grant applications or publications. </a:t>
            </a:r>
          </a:p>
          <a:p>
            <a:endParaRPr kumimoji="1" lang="en-US" altLang="zh-TW" sz="1000" dirty="0"/>
          </a:p>
          <a:p>
            <a:r>
              <a:rPr kumimoji="1" lang="en-US" altLang="zh-TW" dirty="0"/>
              <a:t>One can violate the Copyright Act or infringe the copyright of the original funding agency, which sponsors the researcher or the journals that publish the duplicate papers.</a:t>
            </a:r>
          </a:p>
          <a:p>
            <a:endParaRPr kumimoji="1" lang="zh-TW" altLang="en-US" dirty="0"/>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78</a:t>
            </a:fld>
            <a:endParaRPr kumimoji="1" lang="zh-TW" altLang="en-US"/>
          </a:p>
        </p:txBody>
      </p:sp>
    </p:spTree>
    <p:extLst>
      <p:ext uri="{BB962C8B-B14F-4D97-AF65-F5344CB8AC3E}">
        <p14:creationId xmlns:p14="http://schemas.microsoft.com/office/powerpoint/2010/main" val="12071736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2.5. Duplicate Submission and Publication (2/4)</a:t>
            </a:r>
            <a:endParaRPr kumimoji="1" lang="zh-TW" altLang="en-US" dirty="0"/>
          </a:p>
        </p:txBody>
      </p:sp>
      <p:sp>
        <p:nvSpPr>
          <p:cNvPr id="3" name="內容版面配置區 2"/>
          <p:cNvSpPr>
            <a:spLocks noGrp="1"/>
          </p:cNvSpPr>
          <p:nvPr>
            <p:ph idx="1"/>
          </p:nvPr>
        </p:nvSpPr>
        <p:spPr/>
        <p:txBody>
          <a:bodyPr/>
          <a:lstStyle/>
          <a:p>
            <a:r>
              <a:rPr kumimoji="1" lang="en-US" altLang="zh-TW" dirty="0"/>
              <a:t>Many domestic and foreign funding agencies, academic journals, and conferences state explicitly that they do not accept duplicate applications or duplicate publications.</a:t>
            </a:r>
          </a:p>
          <a:p>
            <a:endParaRPr kumimoji="1" lang="en-US" altLang="zh-TW" sz="1000" dirty="0"/>
          </a:p>
          <a:p>
            <a:r>
              <a:rPr kumimoji="1" lang="en-US" altLang="zh-TW" dirty="0"/>
              <a:t>Once the misconduct is discovered, the grants and published papers will be withdrawn, and the authors' misconduct could also affect the acceptance rate of their future research publications or grant applications.</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79</a:t>
            </a:fld>
            <a:endParaRPr kumimoji="1" lang="zh-TW" altLang="en-US"/>
          </a:p>
        </p:txBody>
      </p:sp>
    </p:spTree>
    <p:extLst>
      <p:ext uri="{BB962C8B-B14F-4D97-AF65-F5344CB8AC3E}">
        <p14:creationId xmlns:p14="http://schemas.microsoft.com/office/powerpoint/2010/main" val="63536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1.</a:t>
            </a:r>
            <a:br>
              <a:rPr lang="en-US" altLang="zh-TW" dirty="0"/>
            </a:br>
            <a:r>
              <a:rPr lang="en-US" altLang="zh-TW" dirty="0"/>
              <a:t>The Definition of</a:t>
            </a:r>
            <a:br>
              <a:rPr lang="en-US" altLang="zh-TW" dirty="0"/>
            </a:br>
            <a:r>
              <a:rPr lang="en-US" altLang="zh-TW" dirty="0"/>
              <a:t>Misconduct</a:t>
            </a:r>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8</a:t>
            </a:fld>
            <a:endParaRPr kumimoji="1" lang="zh-TW" altLang="en-US"/>
          </a:p>
        </p:txBody>
      </p:sp>
    </p:spTree>
    <p:extLst>
      <p:ext uri="{BB962C8B-B14F-4D97-AF65-F5344CB8AC3E}">
        <p14:creationId xmlns:p14="http://schemas.microsoft.com/office/powerpoint/2010/main" val="2017448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2.5. Duplicate Submission and Publication (3/4)</a:t>
            </a:r>
            <a:endParaRPr kumimoji="1" lang="zh-TW" altLang="en-US" dirty="0"/>
          </a:p>
        </p:txBody>
      </p:sp>
      <p:sp>
        <p:nvSpPr>
          <p:cNvPr id="3" name="內容版面配置區 2"/>
          <p:cNvSpPr>
            <a:spLocks noGrp="1"/>
          </p:cNvSpPr>
          <p:nvPr>
            <p:ph idx="1"/>
          </p:nvPr>
        </p:nvSpPr>
        <p:spPr/>
        <p:txBody>
          <a:bodyPr/>
          <a:lstStyle/>
          <a:p>
            <a:r>
              <a:rPr kumimoji="1" lang="en-US" altLang="zh-TW" dirty="0"/>
              <a:t>Another form of research misconduct similar to “duplicate publication” is “self-plagiarism.” In certain circumstances, some researchers consider citing too many references of their own as looking bad, so they quote their own words and texts directly without citation. </a:t>
            </a:r>
          </a:p>
          <a:p>
            <a:endParaRPr kumimoji="1" lang="en-US" altLang="zh-TW" sz="1000" dirty="0"/>
          </a:p>
          <a:p>
            <a:r>
              <a:rPr kumimoji="1" lang="en-US" altLang="zh-TW" dirty="0"/>
              <a:t>In fact, this action can mislead reviewers or readers’ judgments regarding the contributions and innovation of the study. The severity of self-plagiarism depends on the content and proportion of copying, including whether the degree of the paper’s innovation is exaggerated or whether the copied content forms the core of the paper.</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80</a:t>
            </a:fld>
            <a:endParaRPr kumimoji="1" lang="zh-TW" altLang="en-US"/>
          </a:p>
        </p:txBody>
      </p:sp>
    </p:spTree>
    <p:extLst>
      <p:ext uri="{BB962C8B-B14F-4D97-AF65-F5344CB8AC3E}">
        <p14:creationId xmlns:p14="http://schemas.microsoft.com/office/powerpoint/2010/main" val="7367754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2.5. Duplicate Submission and Publication (4/4)</a:t>
            </a:r>
            <a:endParaRPr kumimoji="1" lang="zh-TW" altLang="en-US" dirty="0"/>
          </a:p>
        </p:txBody>
      </p:sp>
      <p:sp>
        <p:nvSpPr>
          <p:cNvPr id="3" name="內容版面配置區 2"/>
          <p:cNvSpPr>
            <a:spLocks noGrp="1"/>
          </p:cNvSpPr>
          <p:nvPr>
            <p:ph idx="1"/>
          </p:nvPr>
        </p:nvSpPr>
        <p:spPr/>
        <p:txBody>
          <a:bodyPr/>
          <a:lstStyle/>
          <a:p>
            <a:r>
              <a:rPr kumimoji="1" lang="en-US" altLang="zh-TW" dirty="0"/>
              <a:t>When a researcher divides one complete study into many smaller pieces and publishes them separately, he/she not only damages the truthfulness, accuracy, and contribution of the research findings, but also misleads other researchers, the scientific community, and the general public.</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81</a:t>
            </a:fld>
            <a:endParaRPr kumimoji="1" lang="zh-TW" altLang="en-US"/>
          </a:p>
        </p:txBody>
      </p:sp>
    </p:spTree>
    <p:extLst>
      <p:ext uri="{BB962C8B-B14F-4D97-AF65-F5344CB8AC3E}">
        <p14:creationId xmlns:p14="http://schemas.microsoft.com/office/powerpoint/2010/main" val="1992211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3.</a:t>
            </a:r>
            <a:br>
              <a:rPr kumimoji="1" lang="en-US" altLang="zh-TW" dirty="0"/>
            </a:br>
            <a:r>
              <a:rPr kumimoji="1" lang="en-US" altLang="zh-TW" dirty="0"/>
              <a:t>Conclusion</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82</a:t>
            </a:fld>
            <a:endParaRPr kumimoji="1" lang="zh-TW" altLang="en-US"/>
          </a:p>
        </p:txBody>
      </p:sp>
    </p:spTree>
    <p:extLst>
      <p:ext uri="{BB962C8B-B14F-4D97-AF65-F5344CB8AC3E}">
        <p14:creationId xmlns:p14="http://schemas.microsoft.com/office/powerpoint/2010/main" val="443028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t>3.</a:t>
            </a:r>
            <a:r>
              <a:rPr kumimoji="1" lang="zh-TW" altLang="en-US" dirty="0"/>
              <a:t> </a:t>
            </a:r>
            <a:r>
              <a:rPr kumimoji="1" lang="en-US" altLang="zh-TW" dirty="0"/>
              <a:t>Conclusion</a:t>
            </a:r>
            <a:r>
              <a:rPr kumimoji="1" lang="zh-TW" altLang="en-US" dirty="0"/>
              <a:t> </a:t>
            </a:r>
            <a:r>
              <a:rPr kumimoji="1" lang="en-US" altLang="zh-TW" dirty="0"/>
              <a:t>(1/4)</a:t>
            </a:r>
            <a:endParaRPr kumimoji="1" lang="zh-TW" altLang="en-US" dirty="0"/>
          </a:p>
        </p:txBody>
      </p:sp>
      <p:sp>
        <p:nvSpPr>
          <p:cNvPr id="3" name="內容版面配置區 2"/>
          <p:cNvSpPr>
            <a:spLocks noGrp="1"/>
          </p:cNvSpPr>
          <p:nvPr>
            <p:ph idx="1"/>
          </p:nvPr>
        </p:nvSpPr>
        <p:spPr/>
        <p:txBody>
          <a:bodyPr/>
          <a:lstStyle/>
          <a:p>
            <a:r>
              <a:rPr kumimoji="1" lang="en-US" altLang="zh-TW" dirty="0"/>
              <a:t>When entering graduate school, students should understand their academic responsibilities. In Taiwan, researchers can enjoy complete academic freedom but because of this freedom, they should adhere to research ethics and maintain self-discipline. </a:t>
            </a:r>
          </a:p>
          <a:p>
            <a:endParaRPr kumimoji="1" lang="en-US" altLang="zh-TW" sz="1000" dirty="0"/>
          </a:p>
          <a:p>
            <a:r>
              <a:rPr kumimoji="1" lang="en-US" altLang="zh-TW" dirty="0"/>
              <a:t>During the entire process of research, researchers should not ever commit research misconduct or violate research ethics. Some graduate students who have violated research ethics are even professional researchers, who often claim that the violations are not intentional or are due to inadequate knowledge or training on research ethics.</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83</a:t>
            </a:fld>
            <a:endParaRPr kumimoji="1" lang="zh-TW" altLang="en-US"/>
          </a:p>
        </p:txBody>
      </p:sp>
    </p:spTree>
    <p:extLst>
      <p:ext uri="{BB962C8B-B14F-4D97-AF65-F5344CB8AC3E}">
        <p14:creationId xmlns:p14="http://schemas.microsoft.com/office/powerpoint/2010/main" val="19556325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3.</a:t>
            </a:r>
            <a:r>
              <a:rPr kumimoji="1" lang="zh-TW" altLang="en-US" dirty="0"/>
              <a:t> </a:t>
            </a:r>
            <a:r>
              <a:rPr kumimoji="1" lang="en-US" altLang="zh-TW" dirty="0"/>
              <a:t>Conclusion</a:t>
            </a:r>
            <a:r>
              <a:rPr kumimoji="1" lang="zh-TW" altLang="en-US" dirty="0"/>
              <a:t> </a:t>
            </a:r>
            <a:r>
              <a:rPr kumimoji="1" lang="en-US" altLang="zh-TW" dirty="0"/>
              <a:t>(2/4)</a:t>
            </a:r>
            <a:endParaRPr kumimoji="1" lang="zh-TW" altLang="en-US" dirty="0"/>
          </a:p>
        </p:txBody>
      </p:sp>
      <p:sp>
        <p:nvSpPr>
          <p:cNvPr id="3" name="內容版面配置區 2"/>
          <p:cNvSpPr>
            <a:spLocks noGrp="1"/>
          </p:cNvSpPr>
          <p:nvPr>
            <p:ph idx="1"/>
          </p:nvPr>
        </p:nvSpPr>
        <p:spPr/>
        <p:txBody>
          <a:bodyPr/>
          <a:lstStyle/>
          <a:p>
            <a:r>
              <a:rPr kumimoji="1" lang="en-US" altLang="zh-TW" dirty="0"/>
              <a:t>However, these reasons do not qualify as reasonable arguments. Therefore, responsible researchers should fully understand the scope of research ethics to avoid committing research misconduct, intentionally or unintentionally.</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84</a:t>
            </a:fld>
            <a:endParaRPr kumimoji="1" lang="zh-TW" altLang="en-US"/>
          </a:p>
        </p:txBody>
      </p:sp>
    </p:spTree>
    <p:extLst>
      <p:ext uri="{BB962C8B-B14F-4D97-AF65-F5344CB8AC3E}">
        <p14:creationId xmlns:p14="http://schemas.microsoft.com/office/powerpoint/2010/main" val="16024131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3.</a:t>
            </a:r>
            <a:r>
              <a:rPr kumimoji="1" lang="zh-TW" altLang="en-US" dirty="0"/>
              <a:t> </a:t>
            </a:r>
            <a:r>
              <a:rPr kumimoji="1" lang="en-US" altLang="zh-TW" dirty="0"/>
              <a:t>Conclusion</a:t>
            </a:r>
            <a:r>
              <a:rPr kumimoji="1" lang="zh-TW" altLang="en-US" dirty="0"/>
              <a:t> </a:t>
            </a:r>
            <a:r>
              <a:rPr kumimoji="1" lang="en-US" altLang="zh-TW" dirty="0"/>
              <a:t>(3/4)</a:t>
            </a:r>
            <a:endParaRPr kumimoji="1" lang="zh-TW" altLang="en-US" dirty="0"/>
          </a:p>
        </p:txBody>
      </p:sp>
      <p:sp>
        <p:nvSpPr>
          <p:cNvPr id="3" name="內容版面配置區 2"/>
          <p:cNvSpPr>
            <a:spLocks noGrp="1"/>
          </p:cNvSpPr>
          <p:nvPr>
            <p:ph idx="1"/>
          </p:nvPr>
        </p:nvSpPr>
        <p:spPr/>
        <p:txBody>
          <a:bodyPr/>
          <a:lstStyle/>
          <a:p>
            <a:r>
              <a:rPr kumimoji="1" lang="en-US" altLang="zh-TW" dirty="0"/>
              <a:t>This section introduces paraphrasing, summarizing, and quoting that are effective writing methods in avoiding plagiarism. In terms of skills, these three methods comprise re-writing the original text using a researcher's own words after thoroughly understanding it.</a:t>
            </a:r>
          </a:p>
          <a:p>
            <a:endParaRPr kumimoji="1" lang="en-US" altLang="zh-TW" sz="1000" dirty="0"/>
          </a:p>
          <a:p>
            <a:r>
              <a:rPr kumimoji="1" lang="en-US" altLang="zh-TW" dirty="0"/>
              <a:t>However, there is a slight difference between paraphrasing and summarizing. Paraphrasing is an alternative method of describing that transforms the concept of information. Summarizing denotes simplifying the concept of information in a nutshell. Quoting indicates incorporating others’ words verbatim into one's own paper.</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85</a:t>
            </a:fld>
            <a:endParaRPr kumimoji="1" lang="zh-TW" altLang="en-US"/>
          </a:p>
        </p:txBody>
      </p:sp>
    </p:spTree>
    <p:extLst>
      <p:ext uri="{BB962C8B-B14F-4D97-AF65-F5344CB8AC3E}">
        <p14:creationId xmlns:p14="http://schemas.microsoft.com/office/powerpoint/2010/main" val="17262593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3.</a:t>
            </a:r>
            <a:r>
              <a:rPr kumimoji="1" lang="zh-TW" altLang="en-US" dirty="0"/>
              <a:t> </a:t>
            </a:r>
            <a:r>
              <a:rPr kumimoji="1" lang="en-US" altLang="zh-TW" dirty="0"/>
              <a:t>Conclusion</a:t>
            </a:r>
            <a:r>
              <a:rPr kumimoji="1" lang="zh-TW" altLang="en-US" dirty="0"/>
              <a:t> </a:t>
            </a:r>
            <a:r>
              <a:rPr kumimoji="1" lang="en-US" altLang="zh-TW" dirty="0"/>
              <a:t>(4/4)</a:t>
            </a:r>
            <a:endParaRPr kumimoji="1" lang="zh-TW" altLang="en-US" dirty="0"/>
          </a:p>
        </p:txBody>
      </p:sp>
      <p:sp>
        <p:nvSpPr>
          <p:cNvPr id="3" name="內容版面配置區 2"/>
          <p:cNvSpPr>
            <a:spLocks noGrp="1"/>
          </p:cNvSpPr>
          <p:nvPr>
            <p:ph idx="1"/>
          </p:nvPr>
        </p:nvSpPr>
        <p:spPr/>
        <p:txBody>
          <a:bodyPr/>
          <a:lstStyle/>
          <a:p>
            <a:r>
              <a:rPr kumimoji="1" lang="en-US" altLang="zh-TW" dirty="0"/>
              <a:t>To better understand the differences mentioned above, researchers can read more articles. </a:t>
            </a:r>
          </a:p>
          <a:p>
            <a:endParaRPr kumimoji="1" lang="en-US" altLang="zh-TW" sz="1000" dirty="0"/>
          </a:p>
          <a:p>
            <a:r>
              <a:rPr kumimoji="1" lang="en-US" altLang="zh-TW" dirty="0"/>
              <a:t>On the other hand, researchers can familiarize themselves with the appropriate academic writing skills through actual writing, learning how to cite references accurately to avoid plagiarizing others' studies while allowing readers to understand the relationship between this study and other related studies and take advantage of research resources in previous studies.</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86</a:t>
            </a:fld>
            <a:endParaRPr kumimoji="1" lang="zh-TW" altLang="en-US"/>
          </a:p>
        </p:txBody>
      </p:sp>
    </p:spTree>
    <p:extLst>
      <p:ext uri="{BB962C8B-B14F-4D97-AF65-F5344CB8AC3E}">
        <p14:creationId xmlns:p14="http://schemas.microsoft.com/office/powerpoint/2010/main" val="322950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Quiz</a:t>
            </a:r>
            <a:endParaRPr kumimoji="1" lang="zh-TW" altLang="en-US" dirty="0"/>
          </a:p>
        </p:txBody>
      </p:sp>
      <p:sp>
        <p:nvSpPr>
          <p:cNvPr id="3" name="投影片編號版面配置區 2"/>
          <p:cNvSpPr>
            <a:spLocks noGrp="1"/>
          </p:cNvSpPr>
          <p:nvPr>
            <p:ph type="sldNum" sz="quarter" idx="12"/>
          </p:nvPr>
        </p:nvSpPr>
        <p:spPr/>
        <p:txBody>
          <a:bodyPr/>
          <a:lstStyle/>
          <a:p>
            <a:fld id="{4B6E2E8A-AC59-B644-B762-DA3E239C63E8}" type="slidenum">
              <a:rPr kumimoji="1" lang="zh-TW" altLang="en-US" smtClean="0"/>
              <a:t>87</a:t>
            </a:fld>
            <a:endParaRPr kumimoji="1" lang="zh-TW" altLang="en-US"/>
          </a:p>
        </p:txBody>
      </p:sp>
    </p:spTree>
    <p:extLst>
      <p:ext uri="{BB962C8B-B14F-4D97-AF65-F5344CB8AC3E}">
        <p14:creationId xmlns:p14="http://schemas.microsoft.com/office/powerpoint/2010/main" val="1018935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88</a:t>
            </a:fld>
            <a:endParaRPr kumimoji="1" lang="zh-TW" altLang="en-US"/>
          </a:p>
        </p:txBody>
      </p:sp>
      <p:sp>
        <p:nvSpPr>
          <p:cNvPr id="3" name="標題 2"/>
          <p:cNvSpPr>
            <a:spLocks noGrp="1"/>
          </p:cNvSpPr>
          <p:nvPr>
            <p:ph type="title"/>
          </p:nvPr>
        </p:nvSpPr>
        <p:spPr/>
        <p:txBody>
          <a:bodyPr/>
          <a:lstStyle/>
          <a:p>
            <a:r>
              <a:rPr kumimoji="1" lang="en-US" altLang="zh-TW" dirty="0"/>
              <a:t>Quiz</a:t>
            </a:r>
            <a:endParaRPr kumimoji="1" lang="zh-TW" altLang="en-US" dirty="0"/>
          </a:p>
        </p:txBody>
      </p:sp>
      <p:sp>
        <p:nvSpPr>
          <p:cNvPr id="4" name="副標題 3"/>
          <p:cNvSpPr>
            <a:spLocks noGrp="1"/>
          </p:cNvSpPr>
          <p:nvPr>
            <p:ph type="subTitle" idx="1"/>
          </p:nvPr>
        </p:nvSpPr>
        <p:spPr/>
        <p:txBody>
          <a:bodyPr>
            <a:normAutofit fontScale="92500" lnSpcReduction="20000"/>
          </a:bodyPr>
          <a:lstStyle/>
          <a:p>
            <a:r>
              <a:rPr kumimoji="1" lang="en-US" altLang="zh-TW" dirty="0"/>
              <a:t>Q1. Which of the following writing skills is incorrect while paraphrasing?</a:t>
            </a:r>
          </a:p>
        </p:txBody>
      </p:sp>
      <p:sp>
        <p:nvSpPr>
          <p:cNvPr id="6" name="內容版面配置區 5"/>
          <p:cNvSpPr>
            <a:spLocks noGrp="1"/>
          </p:cNvSpPr>
          <p:nvPr>
            <p:ph sz="quarter" idx="12"/>
          </p:nvPr>
        </p:nvSpPr>
        <p:spPr/>
        <p:txBody>
          <a:bodyPr>
            <a:normAutofit/>
          </a:bodyPr>
          <a:lstStyle/>
          <a:p>
            <a:r>
              <a:rPr kumimoji="1" lang="en-US" altLang="zh-TW" dirty="0"/>
              <a:t>Paraphrasing is employed when reproducing the meaning or connotation of a paper or integrating the meaning of multiple papers into one paragraph.</a:t>
            </a:r>
          </a:p>
          <a:p>
            <a:r>
              <a:rPr kumimoji="1" lang="en-US" altLang="zh-TW" dirty="0"/>
              <a:t>Retain the author's viewpoint from the original text and incorporate the researcher's own perspective accordingly to extend the original idea. </a:t>
            </a:r>
          </a:p>
          <a:p>
            <a:r>
              <a:rPr kumimoji="1" lang="en-US" altLang="zh-TW" dirty="0"/>
              <a:t>The length of the paraphrased text is completely different from the length of the original text.</a:t>
            </a:r>
          </a:p>
          <a:p>
            <a:r>
              <a:rPr kumimoji="1" lang="en-US" altLang="zh-TW" dirty="0"/>
              <a:t>It is an "in other words" type of concept that utilizes other words and descriptions to convey the essence of the original text.</a:t>
            </a:r>
          </a:p>
        </p:txBody>
      </p:sp>
    </p:spTree>
    <p:extLst>
      <p:ext uri="{BB962C8B-B14F-4D97-AF65-F5344CB8AC3E}">
        <p14:creationId xmlns:p14="http://schemas.microsoft.com/office/powerpoint/2010/main" val="752405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89</a:t>
            </a:fld>
            <a:endParaRPr kumimoji="1" lang="zh-TW" altLang="en-US"/>
          </a:p>
        </p:txBody>
      </p:sp>
      <p:sp>
        <p:nvSpPr>
          <p:cNvPr id="3" name="標題 2"/>
          <p:cNvSpPr>
            <a:spLocks noGrp="1"/>
          </p:cNvSpPr>
          <p:nvPr>
            <p:ph type="title"/>
          </p:nvPr>
        </p:nvSpPr>
        <p:spPr/>
        <p:txBody>
          <a:bodyPr/>
          <a:lstStyle/>
          <a:p>
            <a:r>
              <a:rPr kumimoji="1" lang="en-US" altLang="zh-TW" dirty="0"/>
              <a:t>Quiz</a:t>
            </a:r>
            <a:endParaRPr kumimoji="1" lang="zh-TW" altLang="en-US" dirty="0"/>
          </a:p>
        </p:txBody>
      </p:sp>
      <p:sp>
        <p:nvSpPr>
          <p:cNvPr id="4" name="副標題 3"/>
          <p:cNvSpPr>
            <a:spLocks noGrp="1"/>
          </p:cNvSpPr>
          <p:nvPr>
            <p:ph type="subTitle" idx="1"/>
          </p:nvPr>
        </p:nvSpPr>
        <p:spPr/>
        <p:txBody>
          <a:bodyPr>
            <a:normAutofit fontScale="92500" lnSpcReduction="20000"/>
          </a:bodyPr>
          <a:lstStyle/>
          <a:p>
            <a:r>
              <a:rPr kumimoji="1" lang="en-US" altLang="zh-TW" dirty="0"/>
              <a:t>Q2. Which of the following writing skills is incorrect while summarizing?</a:t>
            </a:r>
          </a:p>
        </p:txBody>
      </p:sp>
      <p:sp>
        <p:nvSpPr>
          <p:cNvPr id="6" name="內容版面配置區 5"/>
          <p:cNvSpPr>
            <a:spLocks noGrp="1"/>
          </p:cNvSpPr>
          <p:nvPr>
            <p:ph sz="quarter" idx="12"/>
          </p:nvPr>
        </p:nvSpPr>
        <p:spPr/>
        <p:txBody>
          <a:bodyPr>
            <a:normAutofit/>
          </a:bodyPr>
          <a:lstStyle/>
          <a:p>
            <a:r>
              <a:rPr kumimoji="1" lang="en-US" altLang="zh-TW" dirty="0"/>
              <a:t>Summarizing is employed when reducing a lengthy fragment of text such as one complete section or the entire book.</a:t>
            </a:r>
          </a:p>
          <a:p>
            <a:r>
              <a:rPr kumimoji="1" lang="en-US" altLang="zh-TW" dirty="0"/>
              <a:t>The summarized text is longer than the original one and more sentences are added to interpret the original text.</a:t>
            </a:r>
          </a:p>
          <a:p>
            <a:r>
              <a:rPr kumimoji="1" lang="en-US" altLang="zh-TW" dirty="0"/>
              <a:t>The summarized text is shorter than the original.</a:t>
            </a:r>
          </a:p>
          <a:p>
            <a:r>
              <a:rPr kumimoji="1" lang="en-US" altLang="zh-TW" dirty="0"/>
              <a:t>It is an "in a nutshell" type of concept that uses fewer words to convey most of the content in the original text.</a:t>
            </a:r>
          </a:p>
        </p:txBody>
      </p:sp>
    </p:spTree>
    <p:extLst>
      <p:ext uri="{BB962C8B-B14F-4D97-AF65-F5344CB8AC3E}">
        <p14:creationId xmlns:p14="http://schemas.microsoft.com/office/powerpoint/2010/main" val="56866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ormAutofit/>
          </a:bodyPr>
          <a:lstStyle/>
          <a:p>
            <a:r>
              <a:rPr kumimoji="1" lang="en-US" altLang="zh-TW" dirty="0">
                <a:latin typeface="Arial" charset="0"/>
                <a:ea typeface="Arial" charset="0"/>
                <a:cs typeface="Arial" charset="0"/>
              </a:rPr>
              <a:t>1. The Definition of Misconduct (1/2)</a:t>
            </a:r>
            <a:endParaRPr kumimoji="1" lang="zh-TW" altLang="en-US" dirty="0"/>
          </a:p>
        </p:txBody>
      </p:sp>
      <p:sp>
        <p:nvSpPr>
          <p:cNvPr id="3" name="內容版面配置區 2"/>
          <p:cNvSpPr>
            <a:spLocks noGrp="1"/>
          </p:cNvSpPr>
          <p:nvPr>
            <p:ph idx="1"/>
          </p:nvPr>
        </p:nvSpPr>
        <p:spPr/>
        <p:txBody>
          <a:bodyPr>
            <a:noAutofit/>
          </a:bodyPr>
          <a:lstStyle/>
          <a:p>
            <a:r>
              <a:rPr kumimoji="1" lang="en-US" altLang="zh-TW" b="1" dirty="0"/>
              <a:t>What is research misconduct? </a:t>
            </a:r>
          </a:p>
          <a:p>
            <a:endParaRPr kumimoji="1" lang="en-US" altLang="zh-TW" sz="1000" dirty="0"/>
          </a:p>
          <a:p>
            <a:r>
              <a:rPr kumimoji="1" lang="en-US" altLang="zh-TW" dirty="0"/>
              <a:t>Research misconduct refers to practices that a researcher is aware of but deliberately and significantly deviates from the generally accepted research behavior </a:t>
            </a:r>
            <a:r>
              <a:rPr kumimoji="1" lang="en-US" altLang="zh-TW" sz="1200" dirty="0">
                <a:solidFill>
                  <a:schemeClr val="bg1">
                    <a:lumMod val="75000"/>
                  </a:schemeClr>
                </a:solidFill>
              </a:rPr>
              <a:t>(</a:t>
            </a:r>
            <a:r>
              <a:rPr kumimoji="1" lang="en-US" altLang="zh-TW" sz="1200" dirty="0" err="1">
                <a:solidFill>
                  <a:schemeClr val="bg1">
                    <a:lumMod val="75000"/>
                  </a:schemeClr>
                </a:solidFill>
              </a:rPr>
              <a:t>Wencong</a:t>
            </a:r>
            <a:r>
              <a:rPr kumimoji="1" lang="en-US" altLang="zh-TW" sz="1200" dirty="0">
                <a:solidFill>
                  <a:schemeClr val="bg1">
                    <a:lumMod val="75000"/>
                  </a:schemeClr>
                </a:solidFill>
              </a:rPr>
              <a:t> </a:t>
            </a:r>
            <a:r>
              <a:rPr kumimoji="1" lang="en-US" altLang="zh-TW" sz="1200" dirty="0" err="1">
                <a:solidFill>
                  <a:schemeClr val="bg1">
                    <a:lumMod val="75000"/>
                  </a:schemeClr>
                </a:solidFill>
              </a:rPr>
              <a:t>Qiu</a:t>
            </a:r>
            <a:r>
              <a:rPr kumimoji="1" lang="en-US" altLang="zh-TW" sz="1200" dirty="0">
                <a:solidFill>
                  <a:schemeClr val="bg1">
                    <a:lumMod val="75000"/>
                  </a:schemeClr>
                </a:solidFill>
              </a:rPr>
              <a:t> complied, 2009). </a:t>
            </a:r>
            <a:endParaRPr kumimoji="1" lang="en-US" altLang="zh-TW" sz="1200" dirty="0">
              <a:solidFill>
                <a:srgbClr val="00B050"/>
              </a:solidFill>
              <a:highlight>
                <a:srgbClr val="FFFF00"/>
              </a:highlight>
            </a:endParaRPr>
          </a:p>
          <a:p>
            <a:endParaRPr kumimoji="1" lang="en-US" altLang="zh-TW" sz="1000" dirty="0"/>
          </a:p>
          <a:p>
            <a:r>
              <a:rPr kumimoji="1" lang="en-US" altLang="zh-TW" dirty="0"/>
              <a:t> According to the Federal Research Misconduct Policy issued by the Offices of Science and Technology Policy, research misconduct is defined as fabrication, falsification, or plagiarism (abbreviated as FFP) in proposing, performing, or even reviewing research, or in reporting research results </a:t>
            </a:r>
            <a:r>
              <a:rPr kumimoji="1" lang="en-US" altLang="zh-TW" sz="1200" dirty="0">
                <a:solidFill>
                  <a:schemeClr val="bg1">
                    <a:lumMod val="75000"/>
                  </a:schemeClr>
                </a:solidFill>
              </a:rPr>
              <a:t>(Office of Research Integrity, 2000).</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9</a:t>
            </a:fld>
            <a:endParaRPr kumimoji="1" lang="zh-TW" altLang="en-US"/>
          </a:p>
        </p:txBody>
      </p:sp>
    </p:spTree>
    <p:extLst>
      <p:ext uri="{BB962C8B-B14F-4D97-AF65-F5344CB8AC3E}">
        <p14:creationId xmlns:p14="http://schemas.microsoft.com/office/powerpoint/2010/main" val="51063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90</a:t>
            </a:fld>
            <a:endParaRPr kumimoji="1" lang="zh-TW" altLang="en-US"/>
          </a:p>
        </p:txBody>
      </p:sp>
      <p:sp>
        <p:nvSpPr>
          <p:cNvPr id="3" name="標題 2"/>
          <p:cNvSpPr>
            <a:spLocks noGrp="1"/>
          </p:cNvSpPr>
          <p:nvPr>
            <p:ph type="title"/>
          </p:nvPr>
        </p:nvSpPr>
        <p:spPr/>
        <p:txBody>
          <a:bodyPr/>
          <a:lstStyle/>
          <a:p>
            <a:r>
              <a:rPr kumimoji="1" lang="en-US" altLang="zh-TW" dirty="0"/>
              <a:t>Quiz</a:t>
            </a:r>
            <a:endParaRPr kumimoji="1" lang="zh-TW" altLang="en-US" dirty="0"/>
          </a:p>
        </p:txBody>
      </p:sp>
      <p:sp>
        <p:nvSpPr>
          <p:cNvPr id="4" name="副標題 3"/>
          <p:cNvSpPr>
            <a:spLocks noGrp="1"/>
          </p:cNvSpPr>
          <p:nvPr>
            <p:ph type="subTitle" idx="1"/>
          </p:nvPr>
        </p:nvSpPr>
        <p:spPr>
          <a:xfrm>
            <a:off x="442913" y="785813"/>
            <a:ext cx="8215312" cy="2511567"/>
          </a:xfrm>
        </p:spPr>
        <p:txBody>
          <a:bodyPr>
            <a:noAutofit/>
          </a:bodyPr>
          <a:lstStyle/>
          <a:p>
            <a:r>
              <a:rPr kumimoji="1" lang="en-US" altLang="zh-TW" sz="1600" dirty="0"/>
              <a:t>Q3. </a:t>
            </a:r>
            <a:r>
              <a:rPr kumimoji="1" lang="en-US" altLang="zh-TW" sz="1600" dirty="0" err="1"/>
              <a:t>Guang</a:t>
            </a:r>
            <a:r>
              <a:rPr kumimoji="1" lang="en-US" altLang="zh-TW" sz="1600" dirty="0"/>
              <a:t> has several projects due by the end of the semester. To ensure these projects are completed before their due dates, </a:t>
            </a:r>
            <a:r>
              <a:rPr kumimoji="1" lang="en-US" altLang="zh-TW" sz="1600" dirty="0" err="1"/>
              <a:t>Guang</a:t>
            </a:r>
            <a:r>
              <a:rPr kumimoji="1" lang="en-US" altLang="zh-TW" sz="1600" dirty="0"/>
              <a:t> asks his senior fellow students for their past projects for reference. </a:t>
            </a:r>
          </a:p>
          <a:p>
            <a:r>
              <a:rPr kumimoji="1" lang="en-US" altLang="zh-TW" sz="1600" dirty="0"/>
              <a:t>However, </a:t>
            </a:r>
            <a:r>
              <a:rPr kumimoji="1" lang="en-US" altLang="zh-TW" sz="1600" dirty="0" err="1"/>
              <a:t>Guang</a:t>
            </a:r>
            <a:r>
              <a:rPr kumimoji="1" lang="en-US" altLang="zh-TW" sz="1600" dirty="0"/>
              <a:t> is running out of time to paraphrase those projects appropriately and instead, incorporates everything into his own report verbatim. Finally, </a:t>
            </a:r>
            <a:r>
              <a:rPr kumimoji="1" lang="en-US" altLang="zh-TW" sz="1600" dirty="0" err="1"/>
              <a:t>Guang</a:t>
            </a:r>
            <a:r>
              <a:rPr kumimoji="1" lang="en-US" altLang="zh-TW" sz="1600" dirty="0"/>
              <a:t> is able to finish all his projects on time. What type of research misconduct does </a:t>
            </a:r>
            <a:r>
              <a:rPr kumimoji="1" lang="en-US" altLang="zh-TW" sz="1600" dirty="0" err="1"/>
              <a:t>Guang's</a:t>
            </a:r>
            <a:r>
              <a:rPr kumimoji="1" lang="en-US" altLang="zh-TW" sz="1600" dirty="0"/>
              <a:t> behavior commit?</a:t>
            </a:r>
          </a:p>
        </p:txBody>
      </p:sp>
      <p:sp>
        <p:nvSpPr>
          <p:cNvPr id="6" name="內容版面配置區 5"/>
          <p:cNvSpPr>
            <a:spLocks noGrp="1"/>
          </p:cNvSpPr>
          <p:nvPr>
            <p:ph sz="quarter" idx="12"/>
          </p:nvPr>
        </p:nvSpPr>
        <p:spPr>
          <a:xfrm>
            <a:off x="442913" y="3228106"/>
            <a:ext cx="8215312" cy="1469881"/>
          </a:xfrm>
        </p:spPr>
        <p:txBody>
          <a:bodyPr>
            <a:normAutofit/>
          </a:bodyPr>
          <a:lstStyle/>
          <a:p>
            <a:r>
              <a:rPr kumimoji="1" lang="en-US" altLang="zh-TW" dirty="0"/>
              <a:t>Inappropriate data collection</a:t>
            </a:r>
          </a:p>
          <a:p>
            <a:r>
              <a:rPr kumimoji="1" lang="en-US" altLang="zh-TW" dirty="0"/>
              <a:t>Data fabrication/falsification</a:t>
            </a:r>
          </a:p>
          <a:p>
            <a:r>
              <a:rPr kumimoji="1" lang="en-US" altLang="zh-TW" dirty="0"/>
              <a:t>Plagiarism</a:t>
            </a:r>
          </a:p>
          <a:p>
            <a:r>
              <a:rPr kumimoji="1" lang="en-US" altLang="zh-TW" dirty="0"/>
              <a:t>Duplicate submission/publication/application</a:t>
            </a:r>
          </a:p>
        </p:txBody>
      </p:sp>
    </p:spTree>
    <p:extLst>
      <p:ext uri="{BB962C8B-B14F-4D97-AF65-F5344CB8AC3E}">
        <p14:creationId xmlns:p14="http://schemas.microsoft.com/office/powerpoint/2010/main" val="11074147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91</a:t>
            </a:fld>
            <a:endParaRPr kumimoji="1" lang="zh-TW" altLang="en-US"/>
          </a:p>
        </p:txBody>
      </p:sp>
      <p:sp>
        <p:nvSpPr>
          <p:cNvPr id="3" name="標題 2"/>
          <p:cNvSpPr>
            <a:spLocks noGrp="1"/>
          </p:cNvSpPr>
          <p:nvPr>
            <p:ph type="title"/>
          </p:nvPr>
        </p:nvSpPr>
        <p:spPr/>
        <p:txBody>
          <a:bodyPr/>
          <a:lstStyle/>
          <a:p>
            <a:r>
              <a:rPr kumimoji="1" lang="en-US" altLang="zh-TW" dirty="0"/>
              <a:t>Quiz</a:t>
            </a:r>
            <a:endParaRPr kumimoji="1" lang="zh-TW" altLang="en-US" dirty="0"/>
          </a:p>
        </p:txBody>
      </p:sp>
      <p:sp>
        <p:nvSpPr>
          <p:cNvPr id="4" name="副標題 3"/>
          <p:cNvSpPr>
            <a:spLocks noGrp="1"/>
          </p:cNvSpPr>
          <p:nvPr>
            <p:ph type="subTitle" idx="1"/>
          </p:nvPr>
        </p:nvSpPr>
        <p:spPr>
          <a:xfrm>
            <a:off x="442913" y="785813"/>
            <a:ext cx="8215312" cy="2511567"/>
          </a:xfrm>
        </p:spPr>
        <p:txBody>
          <a:bodyPr>
            <a:noAutofit/>
          </a:bodyPr>
          <a:lstStyle/>
          <a:p>
            <a:r>
              <a:rPr kumimoji="1" lang="en-US" altLang="zh-TW" sz="1600" dirty="0"/>
              <a:t>Q4. The graduate institution where </a:t>
            </a:r>
            <a:r>
              <a:rPr kumimoji="1" lang="en-US" altLang="zh-TW" sz="1600" dirty="0" err="1"/>
              <a:t>Guang</a:t>
            </a:r>
            <a:r>
              <a:rPr kumimoji="1" lang="en-US" altLang="zh-TW" sz="1600" dirty="0"/>
              <a:t> studied required all graduate students to publish at least one journal paper before graduation. However, </a:t>
            </a:r>
            <a:r>
              <a:rPr kumimoji="1" lang="en-US" altLang="zh-TW" sz="1600" dirty="0" err="1"/>
              <a:t>Guang</a:t>
            </a:r>
            <a:r>
              <a:rPr kumimoji="1" lang="en-US" altLang="zh-TW" sz="1600" dirty="0"/>
              <a:t> was too busy writing his thesis, so he did not have time to draft another manuscript for journal publication. </a:t>
            </a:r>
          </a:p>
          <a:p>
            <a:r>
              <a:rPr kumimoji="1" lang="en-US" altLang="zh-TW" sz="1600" dirty="0"/>
              <a:t>As a result, he went to an online platform that graduate students often visit, seeking help in hopes of finding another graduate student who would be willing to list them as the second author of that graduate student's journal paper. In this situation, what type of research misconduct did </a:t>
            </a:r>
            <a:r>
              <a:rPr kumimoji="1" lang="en-US" altLang="zh-TW" sz="1600" dirty="0" err="1"/>
              <a:t>Guang</a:t>
            </a:r>
            <a:r>
              <a:rPr kumimoji="1" lang="en-US" altLang="zh-TW" sz="1600" dirty="0"/>
              <a:t> commit?</a:t>
            </a:r>
          </a:p>
        </p:txBody>
      </p:sp>
      <p:sp>
        <p:nvSpPr>
          <p:cNvPr id="6" name="內容版面配置區 5"/>
          <p:cNvSpPr>
            <a:spLocks noGrp="1"/>
          </p:cNvSpPr>
          <p:nvPr>
            <p:ph sz="quarter" idx="12"/>
          </p:nvPr>
        </p:nvSpPr>
        <p:spPr>
          <a:xfrm>
            <a:off x="442913" y="3408217"/>
            <a:ext cx="8215312" cy="1469881"/>
          </a:xfrm>
        </p:spPr>
        <p:txBody>
          <a:bodyPr>
            <a:normAutofit/>
          </a:bodyPr>
          <a:lstStyle/>
          <a:p>
            <a:r>
              <a:rPr kumimoji="1" lang="en-US" altLang="zh-TW" dirty="0"/>
              <a:t>Inappropriate data collection</a:t>
            </a:r>
          </a:p>
          <a:p>
            <a:r>
              <a:rPr kumimoji="1" lang="en-US" altLang="zh-TW" dirty="0"/>
              <a:t>Data fabrication/falsification</a:t>
            </a:r>
          </a:p>
          <a:p>
            <a:r>
              <a:rPr kumimoji="1" lang="en-US" altLang="zh-TW" dirty="0"/>
              <a:t>In appropriate authorship/designation</a:t>
            </a:r>
          </a:p>
          <a:p>
            <a:r>
              <a:rPr kumimoji="1" lang="en-US" altLang="zh-TW" dirty="0"/>
              <a:t>Duplicate submission/publication/application</a:t>
            </a:r>
          </a:p>
        </p:txBody>
      </p:sp>
    </p:spTree>
    <p:extLst>
      <p:ext uri="{BB962C8B-B14F-4D97-AF65-F5344CB8AC3E}">
        <p14:creationId xmlns:p14="http://schemas.microsoft.com/office/powerpoint/2010/main" val="2046401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92</a:t>
            </a:fld>
            <a:endParaRPr kumimoji="1" lang="zh-TW" altLang="en-US"/>
          </a:p>
        </p:txBody>
      </p:sp>
      <p:sp>
        <p:nvSpPr>
          <p:cNvPr id="3" name="標題 2"/>
          <p:cNvSpPr>
            <a:spLocks noGrp="1"/>
          </p:cNvSpPr>
          <p:nvPr>
            <p:ph type="title"/>
          </p:nvPr>
        </p:nvSpPr>
        <p:spPr/>
        <p:txBody>
          <a:bodyPr/>
          <a:lstStyle/>
          <a:p>
            <a:r>
              <a:rPr kumimoji="1" lang="en-US" altLang="zh-TW" dirty="0"/>
              <a:t>Quiz</a:t>
            </a:r>
            <a:endParaRPr kumimoji="1" lang="zh-TW" altLang="en-US" dirty="0"/>
          </a:p>
        </p:txBody>
      </p:sp>
      <p:sp>
        <p:nvSpPr>
          <p:cNvPr id="4" name="副標題 3"/>
          <p:cNvSpPr>
            <a:spLocks noGrp="1"/>
          </p:cNvSpPr>
          <p:nvPr>
            <p:ph type="subTitle" idx="1"/>
          </p:nvPr>
        </p:nvSpPr>
        <p:spPr>
          <a:xfrm>
            <a:off x="442913" y="785813"/>
            <a:ext cx="8215312" cy="3988161"/>
          </a:xfrm>
        </p:spPr>
        <p:txBody>
          <a:bodyPr>
            <a:noAutofit/>
          </a:bodyPr>
          <a:lstStyle/>
          <a:p>
            <a:r>
              <a:rPr kumimoji="1" lang="en-US" altLang="zh-TW" sz="1800" dirty="0"/>
              <a:t>Q5. The graduate institution where </a:t>
            </a:r>
            <a:r>
              <a:rPr kumimoji="1" lang="en-US" altLang="zh-TW" sz="1800" dirty="0" err="1"/>
              <a:t>Guang</a:t>
            </a:r>
            <a:r>
              <a:rPr kumimoji="1" lang="en-US" altLang="zh-TW" sz="1800" dirty="0"/>
              <a:t> studied required all graduate students to publish at least one journal paper before graduation. After composing a manuscript for journal submission, </a:t>
            </a:r>
            <a:r>
              <a:rPr kumimoji="1" lang="en-US" altLang="zh-TW" sz="1800" dirty="0" err="1"/>
              <a:t>Guang</a:t>
            </a:r>
            <a:r>
              <a:rPr kumimoji="1" lang="en-US" altLang="zh-TW" sz="1800" dirty="0"/>
              <a:t> found that the graduation deadline was approaching, and he was not sure whether his paper would be accepted before the deadline. </a:t>
            </a:r>
            <a:endParaRPr kumimoji="1" lang="en-US" altLang="zh-TW" sz="1000" dirty="0"/>
          </a:p>
          <a:p>
            <a:r>
              <a:rPr kumimoji="1" lang="en-US" altLang="zh-TW" sz="1800" dirty="0"/>
              <a:t>As a result, he submitted the same manuscript to three different journals to increase the likelihood of acceptance. He also decided that, once the paper was accepted to any one of the journals, he would withdraw the other two submissions. In this situation, did </a:t>
            </a:r>
            <a:r>
              <a:rPr kumimoji="1" lang="en-US" altLang="zh-TW" sz="1800" dirty="0" err="1"/>
              <a:t>Guang</a:t>
            </a:r>
            <a:r>
              <a:rPr kumimoji="1" lang="en-US" altLang="zh-TW" sz="1800" dirty="0"/>
              <a:t> commit research misconduct?</a:t>
            </a:r>
          </a:p>
        </p:txBody>
      </p:sp>
    </p:spTree>
    <p:extLst>
      <p:ext uri="{BB962C8B-B14F-4D97-AF65-F5344CB8AC3E}">
        <p14:creationId xmlns:p14="http://schemas.microsoft.com/office/powerpoint/2010/main" val="18841590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4B6E2E8A-AC59-B644-B762-DA3E239C63E8}" type="slidenum">
              <a:rPr kumimoji="1" lang="zh-TW" altLang="en-US" smtClean="0"/>
              <a:pPr/>
              <a:t>93</a:t>
            </a:fld>
            <a:endParaRPr kumimoji="1" lang="zh-TW" altLang="en-US"/>
          </a:p>
        </p:txBody>
      </p:sp>
      <p:sp>
        <p:nvSpPr>
          <p:cNvPr id="3" name="標題 2"/>
          <p:cNvSpPr>
            <a:spLocks noGrp="1"/>
          </p:cNvSpPr>
          <p:nvPr>
            <p:ph type="title"/>
          </p:nvPr>
        </p:nvSpPr>
        <p:spPr/>
        <p:txBody>
          <a:bodyPr/>
          <a:lstStyle/>
          <a:p>
            <a:r>
              <a:rPr kumimoji="1" lang="en-US" altLang="zh-TW" dirty="0"/>
              <a:t>Quiz </a:t>
            </a:r>
            <a:r>
              <a:rPr kumimoji="1" lang="en-US" altLang="zh-TW" sz="2000" dirty="0"/>
              <a:t>(continued)</a:t>
            </a:r>
            <a:endParaRPr kumimoji="1" lang="zh-TW" altLang="en-US" sz="2000" dirty="0"/>
          </a:p>
        </p:txBody>
      </p:sp>
      <p:sp>
        <p:nvSpPr>
          <p:cNvPr id="6" name="內容版面配置區 5"/>
          <p:cNvSpPr>
            <a:spLocks noGrp="1"/>
          </p:cNvSpPr>
          <p:nvPr>
            <p:ph sz="quarter" idx="12"/>
          </p:nvPr>
        </p:nvSpPr>
        <p:spPr>
          <a:xfrm>
            <a:off x="442913" y="955965"/>
            <a:ext cx="8215312" cy="3922134"/>
          </a:xfrm>
        </p:spPr>
        <p:txBody>
          <a:bodyPr>
            <a:normAutofit/>
          </a:bodyPr>
          <a:lstStyle/>
          <a:p>
            <a:r>
              <a:rPr kumimoji="1" lang="en-US" altLang="zh-TW" dirty="0"/>
              <a:t>No, because he would only publish in one journal in the end.</a:t>
            </a:r>
          </a:p>
          <a:p>
            <a:r>
              <a:rPr kumimoji="1" lang="en-US" altLang="zh-TW" dirty="0"/>
              <a:t>No, because what </a:t>
            </a:r>
            <a:r>
              <a:rPr kumimoji="1" lang="en-US" altLang="zh-TW" dirty="0" err="1"/>
              <a:t>Guang</a:t>
            </a:r>
            <a:r>
              <a:rPr kumimoji="1" lang="en-US" altLang="zh-TW" dirty="0"/>
              <a:t> did only increases the acceptance rate of his paper, which is quite common in the academic field.</a:t>
            </a:r>
          </a:p>
          <a:p>
            <a:r>
              <a:rPr kumimoji="1" lang="en-US" altLang="zh-TW" dirty="0"/>
              <a:t>Yes. To avoid </a:t>
            </a:r>
            <a:r>
              <a:rPr kumimoji="1" lang="en-US" altLang="zh-TW" sz="1600" dirty="0"/>
              <a:t>research misconduct, </a:t>
            </a:r>
            <a:r>
              <a:rPr kumimoji="1" lang="en-US" altLang="zh-TW" dirty="0" err="1"/>
              <a:t>Guang</a:t>
            </a:r>
            <a:r>
              <a:rPr kumimoji="1" lang="en-US" altLang="zh-TW" dirty="0"/>
              <a:t> should simply accept the multiple publication.</a:t>
            </a:r>
          </a:p>
          <a:p>
            <a:r>
              <a:rPr kumimoji="1" lang="en-US" altLang="zh-TW" dirty="0"/>
              <a:t>Yes. Although </a:t>
            </a:r>
            <a:r>
              <a:rPr kumimoji="1" lang="en-US" altLang="zh-TW" dirty="0" err="1"/>
              <a:t>Guang</a:t>
            </a:r>
            <a:r>
              <a:rPr kumimoji="1" lang="en-US" altLang="zh-TW" dirty="0"/>
              <a:t> would only choose one journal to publish his paper, submitting the same paper to different journals constitutes duplicate submission, which is a violation of research ethics.</a:t>
            </a:r>
          </a:p>
        </p:txBody>
      </p:sp>
    </p:spTree>
    <p:extLst>
      <p:ext uri="{BB962C8B-B14F-4D97-AF65-F5344CB8AC3E}">
        <p14:creationId xmlns:p14="http://schemas.microsoft.com/office/powerpoint/2010/main" val="1340452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94</a:t>
            </a:fld>
            <a:endParaRPr kumimoji="1" lang="zh-TW" altLang="en-US"/>
          </a:p>
        </p:txBody>
      </p:sp>
      <p:sp>
        <p:nvSpPr>
          <p:cNvPr id="4" name="文字版面配置區 3"/>
          <p:cNvSpPr>
            <a:spLocks noGrp="1"/>
          </p:cNvSpPr>
          <p:nvPr>
            <p:ph type="body" sz="quarter" idx="11"/>
          </p:nvPr>
        </p:nvSpPr>
        <p:spPr>
          <a:xfrm>
            <a:off x="285750" y="1433905"/>
            <a:ext cx="8615363" cy="3138488"/>
          </a:xfrm>
        </p:spPr>
        <p:txBody>
          <a:bodyPr>
            <a:noAutofit/>
          </a:bodyPr>
          <a:lstStyle/>
          <a:p>
            <a:pPr marL="458788" indent="-458788" algn="just" fontAlgn="base"/>
            <a:r>
              <a:rPr lang="zh-TW" altLang="en-US" sz="1400" dirty="0">
                <a:cs typeface="Microsoft JhengHei" charset="-120"/>
              </a:rPr>
              <a:t>何靜雯、陳昭秀、周倩、林珊如（</a:t>
            </a:r>
            <a:r>
              <a:rPr lang="en-US" altLang="zh-TW" sz="1400" dirty="0">
                <a:cs typeface="Microsoft JhengHei" charset="-120"/>
              </a:rPr>
              <a:t>2008</a:t>
            </a:r>
            <a:r>
              <a:rPr lang="zh-TW" altLang="en-US" sz="1400" dirty="0">
                <a:cs typeface="Microsoft JhengHei" charset="-120"/>
              </a:rPr>
              <a:t>）。教師線上遊戲經驗與師生關係之相關研究。網際網路技術學刊，</a:t>
            </a:r>
            <a:r>
              <a:rPr lang="en-US" altLang="zh-TW" sz="1400" dirty="0">
                <a:cs typeface="Microsoft JhengHei" charset="-120"/>
              </a:rPr>
              <a:t>9</a:t>
            </a:r>
            <a:r>
              <a:rPr lang="zh-TW" altLang="en-US" sz="1400" dirty="0">
                <a:cs typeface="Microsoft JhengHei" charset="-120"/>
              </a:rPr>
              <a:t>（</a:t>
            </a:r>
            <a:r>
              <a:rPr lang="en-US" altLang="zh-TW" sz="1400" dirty="0">
                <a:cs typeface="Microsoft JhengHei" charset="-120"/>
              </a:rPr>
              <a:t>2</a:t>
            </a:r>
            <a:r>
              <a:rPr lang="zh-TW" altLang="en-US" sz="1400" dirty="0">
                <a:cs typeface="Microsoft JhengHei" charset="-120"/>
              </a:rPr>
              <a:t>），</a:t>
            </a:r>
            <a:r>
              <a:rPr lang="en-US" altLang="zh-TW" sz="1400" dirty="0">
                <a:cs typeface="Microsoft JhengHei" charset="-120"/>
              </a:rPr>
              <a:t>145-151</a:t>
            </a:r>
            <a:r>
              <a:rPr lang="zh-TW" altLang="en-US" sz="1400" dirty="0">
                <a:cs typeface="Microsoft JhengHei" charset="-120"/>
              </a:rPr>
              <a:t>。</a:t>
            </a:r>
          </a:p>
          <a:p>
            <a:pPr marL="458788" indent="-458788" algn="just" fontAlgn="base"/>
            <a:r>
              <a:rPr lang="zh-TW" altLang="en-US" sz="1400" dirty="0">
                <a:cs typeface="Microsoft JhengHei" charset="-120"/>
              </a:rPr>
              <a:t>黃銘傑（</a:t>
            </a:r>
            <a:r>
              <a:rPr lang="en-US" altLang="zh-TW" sz="1400" dirty="0">
                <a:cs typeface="Microsoft JhengHei" charset="-120"/>
              </a:rPr>
              <a:t>2011</a:t>
            </a:r>
            <a:r>
              <a:rPr lang="zh-TW" altLang="en-US" sz="1400" dirty="0">
                <a:cs typeface="Microsoft JhengHei" charset="-120"/>
              </a:rPr>
              <a:t>）。著作權法與學術倫理面面觀。人文與社會科學簡訊。</a:t>
            </a:r>
            <a:r>
              <a:rPr lang="en-US" altLang="zh-TW" sz="1400" dirty="0">
                <a:cs typeface="Microsoft JhengHei" charset="-120"/>
              </a:rPr>
              <a:t>12</a:t>
            </a:r>
            <a:r>
              <a:rPr lang="zh-TW" altLang="en-US" sz="1400" dirty="0">
                <a:cs typeface="Microsoft JhengHei" charset="-120"/>
              </a:rPr>
              <a:t>（</a:t>
            </a:r>
            <a:r>
              <a:rPr lang="en-US" altLang="zh-TW" sz="1400" dirty="0">
                <a:cs typeface="Microsoft JhengHei" charset="-120"/>
              </a:rPr>
              <a:t>2</a:t>
            </a:r>
            <a:r>
              <a:rPr lang="zh-TW" altLang="en-US" sz="1400" dirty="0">
                <a:cs typeface="Microsoft JhengHei" charset="-120"/>
              </a:rPr>
              <a:t>），</a:t>
            </a:r>
            <a:r>
              <a:rPr lang="en-US" altLang="zh-TW" sz="1400" dirty="0">
                <a:cs typeface="Microsoft JhengHei" charset="-120"/>
              </a:rPr>
              <a:t>4-13</a:t>
            </a:r>
            <a:r>
              <a:rPr lang="zh-TW" altLang="en-US" sz="1400" dirty="0">
                <a:cs typeface="Microsoft JhengHei" charset="-120"/>
              </a:rPr>
              <a:t>。</a:t>
            </a:r>
          </a:p>
          <a:p>
            <a:pPr marL="458788" indent="-458788" algn="just" fontAlgn="base"/>
            <a:r>
              <a:rPr lang="zh-TW" altLang="en-US" sz="1400" dirty="0">
                <a:cs typeface="Microsoft JhengHei" charset="-120"/>
              </a:rPr>
              <a:t>張作為（</a:t>
            </a:r>
            <a:r>
              <a:rPr lang="en-US" altLang="zh-TW" sz="1400" dirty="0">
                <a:cs typeface="Microsoft JhengHei" charset="-120"/>
              </a:rPr>
              <a:t>2007</a:t>
            </a:r>
            <a:r>
              <a:rPr lang="zh-TW" altLang="en-US" sz="1400" dirty="0">
                <a:cs typeface="Microsoft JhengHei" charset="-120"/>
              </a:rPr>
              <a:t>）。論著作權於學術倫理之實踐與省思（未出版之碩士論文）。國立清華大學科技法律研究所，新竹市。</a:t>
            </a:r>
          </a:p>
          <a:p>
            <a:pPr marL="458788" indent="-458788" algn="just" fontAlgn="base"/>
            <a:r>
              <a:rPr lang="zh-TW" altLang="en-US" sz="1400" dirty="0">
                <a:cs typeface="Microsoft JhengHei" charset="-120"/>
              </a:rPr>
              <a:t>楊晉綺（</a:t>
            </a:r>
            <a:r>
              <a:rPr lang="en-US" altLang="zh-TW" sz="1400" dirty="0">
                <a:cs typeface="Microsoft JhengHei" charset="-120"/>
              </a:rPr>
              <a:t>2010</a:t>
            </a:r>
            <a:r>
              <a:rPr lang="zh-TW" altLang="en-US" sz="1400" dirty="0">
                <a:cs typeface="Microsoft JhengHei" charset="-120"/>
              </a:rPr>
              <a:t>）。第九章　拼貼與抄襲。載於劉承慧、王萬儀（主編），大學中文教程：學院報告寫作（頁</a:t>
            </a:r>
            <a:r>
              <a:rPr lang="en-US" altLang="zh-TW" sz="1400" dirty="0">
                <a:cs typeface="Microsoft JhengHei" charset="-120"/>
              </a:rPr>
              <a:t>147-158</a:t>
            </a:r>
            <a:r>
              <a:rPr lang="zh-TW" altLang="en-US" sz="1400" dirty="0">
                <a:cs typeface="Microsoft JhengHei" charset="-120"/>
              </a:rPr>
              <a:t>）。新竹：國立清華大學出版社。</a:t>
            </a:r>
          </a:p>
          <a:p>
            <a:pPr marL="458788" indent="-458788" algn="just" fontAlgn="base"/>
            <a:r>
              <a:rPr lang="zh-TW" altLang="en-US" sz="1400" dirty="0">
                <a:cs typeface="Microsoft JhengHei" charset="-120"/>
              </a:rPr>
              <a:t>蘇怡如（</a:t>
            </a:r>
            <a:r>
              <a:rPr lang="en-US" altLang="zh-TW" sz="1400" dirty="0">
                <a:cs typeface="Microsoft JhengHei" charset="-120"/>
              </a:rPr>
              <a:t>2005</a:t>
            </a:r>
            <a:r>
              <a:rPr lang="zh-TW" altLang="en-US" sz="1400" dirty="0">
                <a:cs typeface="Microsoft JhengHei" charset="-120"/>
              </a:rPr>
              <a:t>）。中學生網路禮儀課程設計、發展與評鑑（未出版之碩士論文）。國立交通大學教育研究所，新竹市。</a:t>
            </a:r>
          </a:p>
        </p:txBody>
      </p:sp>
      <p:sp>
        <p:nvSpPr>
          <p:cNvPr id="5" name="副標題 4"/>
          <p:cNvSpPr>
            <a:spLocks noGrp="1"/>
          </p:cNvSpPr>
          <p:nvPr>
            <p:ph type="subTitle" idx="1"/>
          </p:nvPr>
        </p:nvSpPr>
        <p:spPr/>
        <p:txBody>
          <a:bodyPr/>
          <a:lstStyle/>
          <a:p>
            <a:r>
              <a:rPr kumimoji="1" lang="en-US" altLang="zh-TW" dirty="0"/>
              <a:t>Chinese References (1/2)</a:t>
            </a:r>
          </a:p>
        </p:txBody>
      </p:sp>
    </p:spTree>
    <p:extLst>
      <p:ext uri="{BB962C8B-B14F-4D97-AF65-F5344CB8AC3E}">
        <p14:creationId xmlns:p14="http://schemas.microsoft.com/office/powerpoint/2010/main" val="10382178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95</a:t>
            </a:fld>
            <a:endParaRPr kumimoji="1" lang="zh-TW" altLang="en-US"/>
          </a:p>
        </p:txBody>
      </p:sp>
      <p:sp>
        <p:nvSpPr>
          <p:cNvPr id="4" name="文字版面配置區 3"/>
          <p:cNvSpPr>
            <a:spLocks noGrp="1"/>
          </p:cNvSpPr>
          <p:nvPr>
            <p:ph type="body" sz="quarter" idx="11"/>
          </p:nvPr>
        </p:nvSpPr>
        <p:spPr>
          <a:xfrm>
            <a:off x="285750" y="1448895"/>
            <a:ext cx="8615363" cy="3412332"/>
          </a:xfrm>
        </p:spPr>
        <p:txBody>
          <a:bodyPr>
            <a:normAutofit/>
          </a:bodyPr>
          <a:lstStyle/>
          <a:p>
            <a:pPr marL="458788" indent="-458788" algn="just" fontAlgn="base"/>
            <a:r>
              <a:rPr lang="zh-TW" altLang="en-US" sz="1400" dirty="0">
                <a:cs typeface="Microsoft JhengHei" charset="-120"/>
              </a:rPr>
              <a:t>邱文聰（編譯）（</a:t>
            </a:r>
            <a:r>
              <a:rPr lang="en-US" altLang="zh-TW" sz="1400" dirty="0">
                <a:cs typeface="Microsoft JhengHei" charset="-120"/>
              </a:rPr>
              <a:t>2009</a:t>
            </a:r>
            <a:r>
              <a:rPr lang="zh-TW" altLang="en-US" sz="1400" dirty="0">
                <a:cs typeface="Microsoft JhengHei" charset="-120"/>
              </a:rPr>
              <a:t>）。</a:t>
            </a:r>
            <a:r>
              <a:rPr lang="en-US" altLang="zh-TW" sz="1400" dirty="0">
                <a:cs typeface="Microsoft JhengHei" charset="-120"/>
              </a:rPr>
              <a:t>N. H. </a:t>
            </a:r>
            <a:r>
              <a:rPr lang="en-US" altLang="zh-TW" sz="1400" dirty="0" err="1">
                <a:cs typeface="Microsoft JhengHei" charset="-120"/>
              </a:rPr>
              <a:t>Steneck</a:t>
            </a:r>
            <a:r>
              <a:rPr lang="zh-TW" altLang="en-US" sz="1400" dirty="0">
                <a:cs typeface="Microsoft JhengHei" charset="-120"/>
              </a:rPr>
              <a:t>著。不當研究行為。載於台灣聯合大學系統信義榮譽講座編輯小組（編譯），研究倫理手冊（</a:t>
            </a:r>
            <a:r>
              <a:rPr lang="en-US" altLang="zh-TW" sz="1400" dirty="0">
                <a:cs typeface="Microsoft JhengHei" charset="-120"/>
              </a:rPr>
              <a:t>Introduction to the responsible conduct of research</a:t>
            </a:r>
            <a:r>
              <a:rPr lang="zh-TW" altLang="en-US" sz="1400" dirty="0">
                <a:cs typeface="Microsoft JhengHei" charset="-120"/>
              </a:rPr>
              <a:t>）（</a:t>
            </a:r>
            <a:r>
              <a:rPr lang="en-US" altLang="zh-TW" sz="1400" dirty="0">
                <a:cs typeface="Microsoft JhengHei" charset="-120"/>
              </a:rPr>
              <a:t>pp.37-45</a:t>
            </a:r>
            <a:r>
              <a:rPr lang="zh-TW" altLang="en-US" sz="1400" dirty="0">
                <a:cs typeface="Microsoft JhengHei" charset="-120"/>
              </a:rPr>
              <a:t>）。台灣聯合大學系統出版。</a:t>
            </a:r>
            <a:endParaRPr kumimoji="1" lang="en-US" altLang="zh-TW" sz="1400" dirty="0"/>
          </a:p>
          <a:p>
            <a:pPr marL="458788" indent="-458788" algn="just" fontAlgn="base"/>
            <a:r>
              <a:rPr kumimoji="1" lang="zh-TW" altLang="en-US" sz="1400" dirty="0"/>
              <a:t>王詔怡（</a:t>
            </a:r>
            <a:r>
              <a:rPr kumimoji="1" lang="en-US" altLang="zh-TW" sz="1400" dirty="0"/>
              <a:t>2006</a:t>
            </a:r>
            <a:r>
              <a:rPr kumimoji="1" lang="zh-TW" altLang="en-US" sz="1400" dirty="0"/>
              <a:t>）。高中生之網路輔助跨國文化語言課程設計與評鑑（未出版之碩士論文）。國立交通大學教育研究所，新竹市。</a:t>
            </a:r>
            <a:endParaRPr lang="en-US" altLang="zh-TW" sz="1400" dirty="0">
              <a:cs typeface="Microsoft JhengHei" charset="-120"/>
            </a:endParaRPr>
          </a:p>
          <a:p>
            <a:pPr marL="458788" indent="-458788" algn="just" fontAlgn="base"/>
            <a:r>
              <a:rPr lang="zh-TW" altLang="en-US" sz="1400" dirty="0">
                <a:cs typeface="Microsoft JhengHei" charset="-120"/>
              </a:rPr>
              <a:t>沈婉霖（</a:t>
            </a:r>
            <a:r>
              <a:rPr lang="en-US" altLang="zh-TW" sz="1400" dirty="0">
                <a:cs typeface="Microsoft JhengHei" charset="-120"/>
              </a:rPr>
              <a:t>2010</a:t>
            </a:r>
            <a:r>
              <a:rPr lang="zh-TW" altLang="en-US" sz="1400" dirty="0">
                <a:cs typeface="Microsoft JhengHei" charset="-120"/>
              </a:rPr>
              <a:t>）。資料分類與網路資料。載於劉承慧、王萬儀（主編），大學中文教程：學院報告寫作（頁</a:t>
            </a:r>
            <a:r>
              <a:rPr lang="en-US" altLang="zh-TW" sz="1400" dirty="0">
                <a:cs typeface="Microsoft JhengHei" charset="-120"/>
              </a:rPr>
              <a:t>170-173</a:t>
            </a:r>
            <a:r>
              <a:rPr lang="zh-TW" altLang="en-US" sz="1400" dirty="0">
                <a:cs typeface="Microsoft JhengHei" charset="-120"/>
              </a:rPr>
              <a:t>）。新竹市：國立清華大學出版社。</a:t>
            </a:r>
          </a:p>
          <a:p>
            <a:pPr marL="458788" indent="-458788" algn="just" fontAlgn="base"/>
            <a:r>
              <a:rPr lang="zh-TW" altLang="en-US" sz="1400" dirty="0">
                <a:cs typeface="Microsoft JhengHei" charset="-120"/>
              </a:rPr>
              <a:t>彭以惠（</a:t>
            </a:r>
            <a:r>
              <a:rPr lang="en-US" altLang="zh-TW" sz="1400" dirty="0">
                <a:cs typeface="Microsoft JhengHei" charset="-120"/>
              </a:rPr>
              <a:t>2011</a:t>
            </a:r>
            <a:r>
              <a:rPr lang="zh-TW" altLang="en-US" sz="1400" dirty="0">
                <a:cs typeface="Microsoft JhengHei" charset="-120"/>
              </a:rPr>
              <a:t>）。台灣創意文化園區發展經驗─以高雄市駁二藝術特區為例（未出版之碩士論文）。國立中山大學企業管理學系，高雄市。</a:t>
            </a:r>
          </a:p>
          <a:p>
            <a:pPr marL="458788" indent="-458788" algn="just" fontAlgn="base"/>
            <a:r>
              <a:rPr lang="zh-TW" altLang="en-US" sz="1400" dirty="0">
                <a:cs typeface="Microsoft JhengHei" charset="-120"/>
              </a:rPr>
              <a:t>蔡柏盈（</a:t>
            </a:r>
            <a:r>
              <a:rPr lang="en-US" altLang="zh-TW" sz="1400" dirty="0">
                <a:cs typeface="Microsoft JhengHei" charset="-120"/>
              </a:rPr>
              <a:t>2010</a:t>
            </a:r>
            <a:r>
              <a:rPr lang="zh-TW" altLang="en-US" sz="1400" dirty="0">
                <a:cs typeface="Microsoft JhengHei" charset="-120"/>
              </a:rPr>
              <a:t>）。從字句到結構：學術論文寫作指引。台北市：台大出版中心。</a:t>
            </a:r>
          </a:p>
          <a:p>
            <a:pPr marL="458788" indent="-458788" algn="just" fontAlgn="base"/>
            <a:r>
              <a:rPr lang="zh-TW" altLang="en-US" sz="1400" dirty="0">
                <a:cs typeface="Microsoft JhengHei" charset="-120"/>
              </a:rPr>
              <a:t>潘慧玲（編著）（</a:t>
            </a:r>
            <a:r>
              <a:rPr lang="en-US" altLang="zh-TW" sz="1400" dirty="0">
                <a:cs typeface="Microsoft JhengHei" charset="-120"/>
              </a:rPr>
              <a:t>2004</a:t>
            </a:r>
            <a:r>
              <a:rPr lang="zh-TW" altLang="en-US" sz="1400" dirty="0">
                <a:cs typeface="Microsoft JhengHei" charset="-120"/>
              </a:rPr>
              <a:t>）。教育論文格式。臺北市：雙葉。</a:t>
            </a:r>
          </a:p>
        </p:txBody>
      </p:sp>
      <p:sp>
        <p:nvSpPr>
          <p:cNvPr id="5" name="副標題 4"/>
          <p:cNvSpPr>
            <a:spLocks noGrp="1"/>
          </p:cNvSpPr>
          <p:nvPr>
            <p:ph type="subTitle" idx="1"/>
          </p:nvPr>
        </p:nvSpPr>
        <p:spPr/>
        <p:txBody>
          <a:bodyPr/>
          <a:lstStyle/>
          <a:p>
            <a:r>
              <a:rPr kumimoji="1" lang="en-US" altLang="zh-TW" dirty="0"/>
              <a:t>Chinese References (2/2)</a:t>
            </a:r>
          </a:p>
        </p:txBody>
      </p:sp>
    </p:spTree>
    <p:extLst>
      <p:ext uri="{BB962C8B-B14F-4D97-AF65-F5344CB8AC3E}">
        <p14:creationId xmlns:p14="http://schemas.microsoft.com/office/powerpoint/2010/main" val="1517250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96</a:t>
            </a:fld>
            <a:endParaRPr kumimoji="1" lang="zh-TW" altLang="en-US"/>
          </a:p>
        </p:txBody>
      </p:sp>
      <p:sp>
        <p:nvSpPr>
          <p:cNvPr id="4" name="文字版面配置區 3"/>
          <p:cNvSpPr>
            <a:spLocks noGrp="1"/>
          </p:cNvSpPr>
          <p:nvPr>
            <p:ph type="body" sz="quarter" idx="11"/>
          </p:nvPr>
        </p:nvSpPr>
        <p:spPr>
          <a:xfrm>
            <a:off x="285750" y="1418915"/>
            <a:ext cx="8615363" cy="3412332"/>
          </a:xfrm>
        </p:spPr>
        <p:txBody>
          <a:bodyPr>
            <a:normAutofit/>
          </a:bodyPr>
          <a:lstStyle/>
          <a:p>
            <a:pPr marL="458788" indent="-449263"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American Psychological Association (2010). Publication manual of the American Psychological Association (6th ed.). Washington, DC: American Psychological Association.</a:t>
            </a:r>
          </a:p>
          <a:p>
            <a:pPr marL="458788" indent="-449263"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Ballard, B., &amp; </a:t>
            </a:r>
            <a:r>
              <a:rPr lang="en-US" altLang="zh-TW" sz="1400" dirty="0" err="1">
                <a:solidFill>
                  <a:schemeClr val="tx1">
                    <a:lumMod val="65000"/>
                    <a:lumOff val="35000"/>
                  </a:schemeClr>
                </a:solidFill>
                <a:latin typeface="Helvetica" charset="0"/>
                <a:ea typeface="Helvetica" charset="0"/>
                <a:cs typeface="Helvetica" charset="0"/>
              </a:rPr>
              <a:t>Clanchy</a:t>
            </a:r>
            <a:r>
              <a:rPr lang="en-US" altLang="zh-TW" sz="1400" dirty="0">
                <a:solidFill>
                  <a:schemeClr val="tx1">
                    <a:lumMod val="65000"/>
                    <a:lumOff val="35000"/>
                  </a:schemeClr>
                </a:solidFill>
                <a:latin typeface="Helvetica" charset="0"/>
                <a:ea typeface="Helvetica" charset="0"/>
                <a:cs typeface="Helvetica" charset="0"/>
              </a:rPr>
              <a:t>, J. (1991). Assessment by misconception: Cultural influences and intellectual traditions. In L. Hamp-Lyons (Ed.), Assessing second language writing in academic contexts (pp.19-35). Norwood, NJ: </a:t>
            </a:r>
            <a:r>
              <a:rPr lang="en-US" altLang="zh-TW" sz="1400" dirty="0" err="1">
                <a:solidFill>
                  <a:schemeClr val="tx1">
                    <a:lumMod val="65000"/>
                    <a:lumOff val="35000"/>
                  </a:schemeClr>
                </a:solidFill>
                <a:latin typeface="Helvetica" charset="0"/>
                <a:ea typeface="Helvetica" charset="0"/>
                <a:cs typeface="Helvetica" charset="0"/>
              </a:rPr>
              <a:t>Ablex</a:t>
            </a:r>
            <a:r>
              <a:rPr lang="en-US" altLang="zh-TW" sz="1400" dirty="0">
                <a:solidFill>
                  <a:schemeClr val="tx1">
                    <a:lumMod val="65000"/>
                    <a:lumOff val="35000"/>
                  </a:schemeClr>
                </a:solidFill>
                <a:latin typeface="Helvetica" charset="0"/>
                <a:ea typeface="Helvetica" charset="0"/>
                <a:cs typeface="Helvetica" charset="0"/>
              </a:rPr>
              <a:t> Publishing.</a:t>
            </a:r>
          </a:p>
          <a:p>
            <a:pPr marL="458788" indent="-449263"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Massachusetts Institute of Technology (2010). Academic integrity at the Massachusetts Institute of Technology: A handbook for Students. Retrieved from http://</a:t>
            </a:r>
            <a:r>
              <a:rPr lang="en-US" altLang="zh-TW" sz="1400" dirty="0" err="1">
                <a:solidFill>
                  <a:schemeClr val="tx1">
                    <a:lumMod val="65000"/>
                    <a:lumOff val="35000"/>
                  </a:schemeClr>
                </a:solidFill>
                <a:latin typeface="Helvetica" charset="0"/>
                <a:ea typeface="Helvetica" charset="0"/>
                <a:cs typeface="Helvetica" charset="0"/>
              </a:rPr>
              <a:t>web.mit.edu</a:t>
            </a:r>
            <a:r>
              <a:rPr lang="en-US" altLang="zh-TW" sz="1400" dirty="0">
                <a:solidFill>
                  <a:schemeClr val="tx1">
                    <a:lumMod val="65000"/>
                    <a:lumOff val="35000"/>
                  </a:schemeClr>
                </a:solidFill>
                <a:latin typeface="Helvetica" charset="0"/>
                <a:ea typeface="Helvetica" charset="0"/>
                <a:cs typeface="Helvetica" charset="0"/>
              </a:rPr>
              <a:t>/</a:t>
            </a:r>
            <a:r>
              <a:rPr lang="en-US" altLang="zh-TW" sz="1400" dirty="0" err="1">
                <a:solidFill>
                  <a:schemeClr val="tx1">
                    <a:lumMod val="65000"/>
                    <a:lumOff val="35000"/>
                  </a:schemeClr>
                </a:solidFill>
                <a:latin typeface="Helvetica" charset="0"/>
                <a:ea typeface="Helvetica" charset="0"/>
                <a:cs typeface="Helvetica" charset="0"/>
              </a:rPr>
              <a:t>academicintegrity</a:t>
            </a:r>
            <a:r>
              <a:rPr lang="en-US" altLang="zh-TW" sz="1400" dirty="0">
                <a:solidFill>
                  <a:schemeClr val="tx1">
                    <a:lumMod val="65000"/>
                    <a:lumOff val="35000"/>
                  </a:schemeClr>
                </a:solidFill>
                <a:latin typeface="Helvetica" charset="0"/>
                <a:ea typeface="Helvetica" charset="0"/>
                <a:cs typeface="Helvetica" charset="0"/>
              </a:rPr>
              <a:t>/handbook/</a:t>
            </a:r>
            <a:r>
              <a:rPr lang="en-US" altLang="zh-TW" sz="1400" dirty="0" err="1">
                <a:solidFill>
                  <a:schemeClr val="tx1">
                    <a:lumMod val="65000"/>
                    <a:lumOff val="35000"/>
                  </a:schemeClr>
                </a:solidFill>
                <a:latin typeface="Helvetica" charset="0"/>
                <a:ea typeface="Helvetica" charset="0"/>
                <a:cs typeface="Helvetica" charset="0"/>
              </a:rPr>
              <a:t>AcademicIntegrityHandbookGrayscale.pdf</a:t>
            </a:r>
            <a:endParaRPr lang="en-US" altLang="zh-TW" sz="1400" dirty="0">
              <a:solidFill>
                <a:schemeClr val="tx1">
                  <a:lumMod val="65000"/>
                  <a:lumOff val="35000"/>
                </a:schemeClr>
              </a:solidFill>
              <a:latin typeface="Helvetica" charset="0"/>
              <a:ea typeface="Helvetica" charset="0"/>
              <a:cs typeface="Helvetica" charset="0"/>
            </a:endParaRPr>
          </a:p>
          <a:p>
            <a:pPr marL="458788" indent="-449263"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Office of Research Integrity. (2000). Federal Research Misconduct Policy. Retrieved June 18, 2014, from http://</a:t>
            </a:r>
            <a:r>
              <a:rPr lang="en-US" altLang="zh-TW" sz="1400" dirty="0" err="1">
                <a:solidFill>
                  <a:schemeClr val="tx1">
                    <a:lumMod val="65000"/>
                    <a:lumOff val="35000"/>
                  </a:schemeClr>
                </a:solidFill>
                <a:latin typeface="Helvetica" charset="0"/>
                <a:ea typeface="Helvetica" charset="0"/>
                <a:cs typeface="Helvetica" charset="0"/>
              </a:rPr>
              <a:t>ori.hhs.gov</a:t>
            </a:r>
            <a:r>
              <a:rPr lang="en-US" altLang="zh-TW" sz="1400" dirty="0">
                <a:solidFill>
                  <a:schemeClr val="tx1">
                    <a:lumMod val="65000"/>
                    <a:lumOff val="35000"/>
                  </a:schemeClr>
                </a:solidFill>
                <a:latin typeface="Helvetica" charset="0"/>
                <a:ea typeface="Helvetica" charset="0"/>
                <a:cs typeface="Helvetica" charset="0"/>
              </a:rPr>
              <a:t>/policies/</a:t>
            </a:r>
            <a:r>
              <a:rPr lang="en-US" altLang="zh-TW" sz="1400" dirty="0" err="1">
                <a:solidFill>
                  <a:schemeClr val="tx1">
                    <a:lumMod val="65000"/>
                    <a:lumOff val="35000"/>
                  </a:schemeClr>
                </a:solidFill>
                <a:latin typeface="Helvetica" charset="0"/>
                <a:ea typeface="Helvetica" charset="0"/>
                <a:cs typeface="Helvetica" charset="0"/>
              </a:rPr>
              <a:t>fed_research_misconduct.shtml</a:t>
            </a:r>
            <a:endParaRPr lang="en-US" altLang="zh-TW" sz="1400" dirty="0">
              <a:solidFill>
                <a:schemeClr val="tx1">
                  <a:lumMod val="65000"/>
                  <a:lumOff val="35000"/>
                </a:schemeClr>
              </a:solidFill>
              <a:latin typeface="Helvetica" charset="0"/>
              <a:ea typeface="Helvetica" charset="0"/>
              <a:cs typeface="Helvetica" charset="0"/>
            </a:endParaRPr>
          </a:p>
        </p:txBody>
      </p:sp>
      <p:sp>
        <p:nvSpPr>
          <p:cNvPr id="5" name="副標題 4"/>
          <p:cNvSpPr>
            <a:spLocks noGrp="1"/>
          </p:cNvSpPr>
          <p:nvPr>
            <p:ph type="subTitle" idx="1"/>
          </p:nvPr>
        </p:nvSpPr>
        <p:spPr/>
        <p:txBody>
          <a:bodyPr/>
          <a:lstStyle/>
          <a:p>
            <a:r>
              <a:rPr kumimoji="1" lang="en-US" altLang="zh-TW" dirty="0"/>
              <a:t>English References (1/2)</a:t>
            </a:r>
          </a:p>
        </p:txBody>
      </p:sp>
    </p:spTree>
    <p:extLst>
      <p:ext uri="{BB962C8B-B14F-4D97-AF65-F5344CB8AC3E}">
        <p14:creationId xmlns:p14="http://schemas.microsoft.com/office/powerpoint/2010/main" val="17291880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4B6E2E8A-AC59-B644-B762-DA3E239C63E8}" type="slidenum">
              <a:rPr kumimoji="1" lang="zh-TW" altLang="en-US" smtClean="0"/>
              <a:pPr/>
              <a:t>97</a:t>
            </a:fld>
            <a:endParaRPr kumimoji="1" lang="zh-TW" altLang="en-US"/>
          </a:p>
        </p:txBody>
      </p:sp>
      <p:sp>
        <p:nvSpPr>
          <p:cNvPr id="4" name="文字版面配置區 3"/>
          <p:cNvSpPr>
            <a:spLocks noGrp="1"/>
          </p:cNvSpPr>
          <p:nvPr>
            <p:ph type="body" sz="quarter" idx="11"/>
          </p:nvPr>
        </p:nvSpPr>
        <p:spPr>
          <a:xfrm>
            <a:off x="285750" y="1433905"/>
            <a:ext cx="8615363" cy="3412332"/>
          </a:xfrm>
        </p:spPr>
        <p:txBody>
          <a:bodyPr>
            <a:normAutofit/>
          </a:bodyPr>
          <a:lstStyle/>
          <a:p>
            <a:pPr marL="458788" indent="-458788"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Oxford University Press. (2015). Plagiarism [Oxford dictionaries language matters]. Retrieved from http://</a:t>
            </a:r>
            <a:r>
              <a:rPr lang="en-US" altLang="zh-TW" sz="1400" dirty="0" err="1">
                <a:solidFill>
                  <a:schemeClr val="tx1">
                    <a:lumMod val="65000"/>
                    <a:lumOff val="35000"/>
                  </a:schemeClr>
                </a:solidFill>
                <a:latin typeface="Helvetica" charset="0"/>
                <a:ea typeface="Helvetica" charset="0"/>
                <a:cs typeface="Helvetica" charset="0"/>
              </a:rPr>
              <a:t>www.oxforddictionaries.com</a:t>
            </a:r>
            <a:r>
              <a:rPr lang="en-US" altLang="zh-TW" sz="1400" dirty="0">
                <a:solidFill>
                  <a:schemeClr val="tx1">
                    <a:lumMod val="65000"/>
                    <a:lumOff val="35000"/>
                  </a:schemeClr>
                </a:solidFill>
                <a:latin typeface="Helvetica" charset="0"/>
                <a:ea typeface="Helvetica" charset="0"/>
                <a:cs typeface="Helvetica" charset="0"/>
              </a:rPr>
              <a:t>/definition/</a:t>
            </a:r>
            <a:r>
              <a:rPr lang="en-US" altLang="zh-TW" sz="1400" dirty="0" err="1">
                <a:solidFill>
                  <a:schemeClr val="tx1">
                    <a:lumMod val="65000"/>
                    <a:lumOff val="35000"/>
                  </a:schemeClr>
                </a:solidFill>
                <a:latin typeface="Helvetica" charset="0"/>
                <a:ea typeface="Helvetica" charset="0"/>
                <a:cs typeface="Helvetica" charset="0"/>
              </a:rPr>
              <a:t>english</a:t>
            </a:r>
            <a:r>
              <a:rPr lang="en-US" altLang="zh-TW" sz="1400" dirty="0">
                <a:solidFill>
                  <a:schemeClr val="tx1">
                    <a:lumMod val="65000"/>
                    <a:lumOff val="35000"/>
                  </a:schemeClr>
                </a:solidFill>
                <a:latin typeface="Helvetica" charset="0"/>
                <a:ea typeface="Helvetica" charset="0"/>
                <a:cs typeface="Helvetica" charset="0"/>
              </a:rPr>
              <a:t>/plagiarism</a:t>
            </a:r>
          </a:p>
          <a:p>
            <a:pPr marL="458788" indent="-458788" fontAlgn="base">
              <a:lnSpc>
                <a:spcPct val="150000"/>
              </a:lnSpc>
            </a:pPr>
            <a:r>
              <a:rPr lang="en-US" altLang="zh-TW" sz="1400" dirty="0" err="1">
                <a:solidFill>
                  <a:schemeClr val="tx1">
                    <a:lumMod val="65000"/>
                    <a:lumOff val="35000"/>
                  </a:schemeClr>
                </a:solidFill>
                <a:latin typeface="Helvetica" charset="0"/>
                <a:ea typeface="Helvetica" charset="0"/>
                <a:cs typeface="Helvetica" charset="0"/>
              </a:rPr>
              <a:t>Steneck</a:t>
            </a:r>
            <a:r>
              <a:rPr lang="en-US" altLang="zh-TW" sz="1400" dirty="0">
                <a:solidFill>
                  <a:schemeClr val="tx1">
                    <a:lumMod val="65000"/>
                    <a:lumOff val="35000"/>
                  </a:schemeClr>
                </a:solidFill>
                <a:latin typeface="Helvetica" charset="0"/>
                <a:ea typeface="Helvetica" charset="0"/>
                <a:cs typeface="Helvetica" charset="0"/>
              </a:rPr>
              <a:t>, N. H. (2007). ORI introduction to the responsible conduct of research. Washington, DC: U.S. Government Printing Office.</a:t>
            </a:r>
          </a:p>
          <a:p>
            <a:pPr marL="458788" indent="-458788" fontAlgn="base">
              <a:lnSpc>
                <a:spcPct val="150000"/>
              </a:lnSpc>
            </a:pPr>
            <a:r>
              <a:rPr lang="en-US" altLang="zh-TW" sz="1400" dirty="0" err="1">
                <a:solidFill>
                  <a:schemeClr val="tx1">
                    <a:lumMod val="65000"/>
                    <a:lumOff val="35000"/>
                  </a:schemeClr>
                </a:solidFill>
                <a:latin typeface="Helvetica" charset="0"/>
                <a:ea typeface="Helvetica" charset="0"/>
                <a:cs typeface="Helvetica" charset="0"/>
              </a:rPr>
              <a:t>Sperber</a:t>
            </a:r>
            <a:r>
              <a:rPr lang="en-US" altLang="zh-TW" sz="1400" dirty="0">
                <a:solidFill>
                  <a:schemeClr val="tx1">
                    <a:lumMod val="65000"/>
                    <a:lumOff val="35000"/>
                  </a:schemeClr>
                </a:solidFill>
                <a:latin typeface="Helvetica" charset="0"/>
                <a:ea typeface="Helvetica" charset="0"/>
                <a:cs typeface="Helvetica" charset="0"/>
              </a:rPr>
              <a:t>, D. &amp; Wilson, D. (1995). Relevance: Communication and cognition (2nd ed.). Oxford: Blackwell.</a:t>
            </a:r>
          </a:p>
          <a:p>
            <a:pPr marL="458788" indent="-458788"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Stern, L. (2007). What every student should know about avoiding plagiarism. New York, NY: Pearson / Longman.</a:t>
            </a:r>
          </a:p>
          <a:p>
            <a:pPr marL="458788" indent="-458788" fontAlgn="base">
              <a:lnSpc>
                <a:spcPct val="150000"/>
              </a:lnSpc>
            </a:pPr>
            <a:r>
              <a:rPr lang="en-US" altLang="zh-TW" sz="1400" dirty="0">
                <a:solidFill>
                  <a:schemeClr val="tx1">
                    <a:lumMod val="65000"/>
                    <a:lumOff val="35000"/>
                  </a:schemeClr>
                </a:solidFill>
                <a:latin typeface="Helvetica" charset="0"/>
                <a:ea typeface="Helvetica" charset="0"/>
                <a:cs typeface="Helvetica" charset="0"/>
              </a:rPr>
              <a:t>Walker, A. L. (2008). Preventing unintentional plagiarism: A method for strengthening paraphrasing skills. Journal of Instructional Psychology, 35(4), 387-395.</a:t>
            </a:r>
          </a:p>
        </p:txBody>
      </p:sp>
      <p:sp>
        <p:nvSpPr>
          <p:cNvPr id="5" name="副標題 4"/>
          <p:cNvSpPr>
            <a:spLocks noGrp="1"/>
          </p:cNvSpPr>
          <p:nvPr>
            <p:ph type="subTitle" idx="1"/>
          </p:nvPr>
        </p:nvSpPr>
        <p:spPr/>
        <p:txBody>
          <a:bodyPr/>
          <a:lstStyle/>
          <a:p>
            <a:r>
              <a:rPr kumimoji="1" lang="en-US" altLang="zh-TW" dirty="0"/>
              <a:t>English References (2/2)</a:t>
            </a:r>
          </a:p>
        </p:txBody>
      </p:sp>
    </p:spTree>
    <p:extLst>
      <p:ext uri="{BB962C8B-B14F-4D97-AF65-F5344CB8AC3E}">
        <p14:creationId xmlns:p14="http://schemas.microsoft.com/office/powerpoint/2010/main" val="78484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74876" y="1383179"/>
            <a:ext cx="5400674" cy="1734671"/>
          </a:xfrm>
        </p:spPr>
        <p:txBody>
          <a:bodyPr>
            <a:normAutofit/>
          </a:bodyPr>
          <a:lstStyle/>
          <a:p>
            <a:r>
              <a:rPr kumimoji="1" lang="en-US" altLang="zh-TW" sz="1200" dirty="0"/>
              <a:t>This PowerPoint slide presentations were developed and provided by Center for Taiwan Academic Research Ethics Education. The information and views set out in this unit are those of the author(s) and do not necessarily reflect the official opinions of any affiliations.</a:t>
            </a:r>
          </a:p>
        </p:txBody>
      </p:sp>
      <p:sp>
        <p:nvSpPr>
          <p:cNvPr id="4" name="投影片編號版面配置區 3"/>
          <p:cNvSpPr>
            <a:spLocks noGrp="1"/>
          </p:cNvSpPr>
          <p:nvPr>
            <p:ph type="sldNum" sz="quarter" idx="4"/>
          </p:nvPr>
        </p:nvSpPr>
        <p:spPr/>
        <p:txBody>
          <a:bodyPr/>
          <a:lstStyle/>
          <a:p>
            <a:fld id="{4B6E2E8A-AC59-B644-B762-DA3E239C63E8}" type="slidenum">
              <a:rPr kumimoji="1" lang="zh-TW" altLang="en-US" smtClean="0"/>
              <a:pPr/>
              <a:t>98</a:t>
            </a:fld>
            <a:endParaRPr kumimoji="1"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028" y="1503829"/>
            <a:ext cx="592372" cy="650008"/>
          </a:xfrm>
          <a:prstGeom prst="rect">
            <a:avLst/>
          </a:prstGeom>
        </p:spPr>
      </p:pic>
      <p:pic>
        <p:nvPicPr>
          <p:cNvPr id="6" name="Picture 5">
            <a:extLst>
              <a:ext uri="{FF2B5EF4-FFF2-40B4-BE49-F238E27FC236}">
                <a16:creationId xmlns:a16="http://schemas.microsoft.com/office/drawing/2014/main" id="{E8D2CD6C-97B3-D947-AA9B-9498BE1CAA72}"/>
              </a:ext>
            </a:extLst>
          </p:cNvPr>
          <p:cNvPicPr>
            <a:picLocks noChangeAspect="1"/>
          </p:cNvPicPr>
          <p:nvPr/>
        </p:nvPicPr>
        <p:blipFill>
          <a:blip r:embed="rId3"/>
          <a:stretch>
            <a:fillRect/>
          </a:stretch>
        </p:blipFill>
        <p:spPr>
          <a:xfrm>
            <a:off x="1351891" y="2696813"/>
            <a:ext cx="818645" cy="286525"/>
          </a:xfrm>
          <a:prstGeom prst="rect">
            <a:avLst/>
          </a:prstGeom>
        </p:spPr>
      </p:pic>
      <p:sp>
        <p:nvSpPr>
          <p:cNvPr id="7" name="TextBox 6">
            <a:extLst>
              <a:ext uri="{FF2B5EF4-FFF2-40B4-BE49-F238E27FC236}">
                <a16:creationId xmlns:a16="http://schemas.microsoft.com/office/drawing/2014/main" id="{6EFCB88D-4CCC-BA41-8C5D-8930DFD88F95}"/>
              </a:ext>
            </a:extLst>
          </p:cNvPr>
          <p:cNvSpPr txBox="1"/>
          <p:nvPr/>
        </p:nvSpPr>
        <p:spPr>
          <a:xfrm>
            <a:off x="2174876" y="2583832"/>
            <a:ext cx="5400674" cy="1027589"/>
          </a:xfrm>
          <a:prstGeom prst="rect">
            <a:avLst/>
          </a:prstGeom>
          <a:noFill/>
        </p:spPr>
        <p:txBody>
          <a:bodyPr wrap="square" rtlCol="0">
            <a:spAutoFit/>
          </a:bodyPr>
          <a:lstStyle/>
          <a:p>
            <a:pPr algn="just">
              <a:lnSpc>
                <a:spcPct val="130000"/>
              </a:lnSpc>
            </a:pPr>
            <a:r>
              <a:rPr lang="en-US" sz="1200" dirty="0">
                <a:solidFill>
                  <a:schemeClr val="bg2">
                    <a:lumMod val="50000"/>
                  </a:schemeClr>
                </a:solidFill>
              </a:rPr>
              <a:t>This license allows users to distribute, remix, adapt, and build upon the material in any medium or format for noncommercial purposes, and only so long as attribution is given to the </a:t>
            </a:r>
            <a:r>
              <a:rPr kumimoji="1" lang="en-US" altLang="zh-TW" sz="1200" dirty="0">
                <a:solidFill>
                  <a:schemeClr val="bg2">
                    <a:lumMod val="50000"/>
                  </a:schemeClr>
                </a:solidFill>
              </a:rPr>
              <a:t>Center for Taiwan Academic Research Ethics Education</a:t>
            </a:r>
            <a:r>
              <a:rPr lang="en-US" sz="1200" dirty="0">
                <a:solidFill>
                  <a:schemeClr val="bg2">
                    <a:lumMod val="50000"/>
                  </a:schemeClr>
                </a:solidFill>
              </a:rPr>
              <a:t>.  (This material is created </a:t>
            </a:r>
            <a:r>
              <a:rPr lang="en-US" sz="1200">
                <a:solidFill>
                  <a:schemeClr val="bg2">
                    <a:lumMod val="50000"/>
                  </a:schemeClr>
                </a:solidFill>
              </a:rPr>
              <a:t>on September 2, </a:t>
            </a:r>
            <a:r>
              <a:rPr lang="en-US" sz="1200" dirty="0">
                <a:solidFill>
                  <a:schemeClr val="bg2">
                    <a:lumMod val="50000"/>
                  </a:schemeClr>
                </a:solidFill>
              </a:rPr>
              <a:t>2021.) </a:t>
            </a:r>
          </a:p>
        </p:txBody>
      </p:sp>
    </p:spTree>
    <p:extLst>
      <p:ext uri="{BB962C8B-B14F-4D97-AF65-F5344CB8AC3E}">
        <p14:creationId xmlns:p14="http://schemas.microsoft.com/office/powerpoint/2010/main" val="782404881"/>
      </p:ext>
    </p:extLst>
  </p:cSld>
  <p:clrMapOvr>
    <a:masterClrMapping/>
  </p:clrMapOvr>
</p:sld>
</file>

<file path=ppt/theme/theme1.xml><?xml version="1.0" encoding="utf-8"?>
<a:theme xmlns:a="http://schemas.openxmlformats.org/drawingml/2006/main" name="Office 佈景主題">
  <a:themeElements>
    <a:clrScheme name="自訂 17">
      <a:dk1>
        <a:srgbClr val="595959"/>
      </a:dk1>
      <a:lt1>
        <a:srgbClr val="FFFFFF"/>
      </a:lt1>
      <a:dk2>
        <a:srgbClr val="A9A9A9"/>
      </a:dk2>
      <a:lt2>
        <a:srgbClr val="E7E6E6"/>
      </a:lt2>
      <a:accent1>
        <a:srgbClr val="2076C0"/>
      </a:accent1>
      <a:accent2>
        <a:srgbClr val="F19700"/>
      </a:accent2>
      <a:accent3>
        <a:srgbClr val="A5A5A5"/>
      </a:accent3>
      <a:accent4>
        <a:srgbClr val="D00005"/>
      </a:accent4>
      <a:accent5>
        <a:srgbClr val="EA641C"/>
      </a:accent5>
      <a:accent6>
        <a:srgbClr val="F3D855"/>
      </a:accent6>
      <a:hlink>
        <a:srgbClr val="2076C0"/>
      </a:hlink>
      <a:folHlink>
        <a:srgbClr val="F19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3547</TotalTime>
  <Words>7166</Words>
  <Application>Microsoft Macintosh PowerPoint</Application>
  <PresentationFormat>On-screen Show (16:9)</PresentationFormat>
  <Paragraphs>507</Paragraphs>
  <Slides>98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.AppleSystemUIFont</vt:lpstr>
      <vt:lpstr>Arial</vt:lpstr>
      <vt:lpstr>Calibri</vt:lpstr>
      <vt:lpstr>Helvetica</vt:lpstr>
      <vt:lpstr>Office 佈景主題</vt:lpstr>
      <vt:lpstr>Research Misconduct and  Academic Writing Skills</vt:lpstr>
      <vt:lpstr>Table of Contents</vt:lpstr>
      <vt:lpstr>Unit Introduction</vt:lpstr>
      <vt:lpstr>Unit Introduction (1/4)</vt:lpstr>
      <vt:lpstr>Unit Introduction (2/4)</vt:lpstr>
      <vt:lpstr>Unit Introduction (3/4)</vt:lpstr>
      <vt:lpstr>Unit Introduction (4/4)</vt:lpstr>
      <vt:lpstr>1. The Definition of Misconduct</vt:lpstr>
      <vt:lpstr>1. The Definition of Misconduct (1/2)</vt:lpstr>
      <vt:lpstr>1. The Definition of Misconduct (2/2)</vt:lpstr>
      <vt:lpstr>2. Types of Research Misconduct</vt:lpstr>
      <vt:lpstr>2. Types of research misconduct</vt:lpstr>
      <vt:lpstr>2.1. Inappropriate Data Collection</vt:lpstr>
      <vt:lpstr>Q&amp;A – Q1</vt:lpstr>
      <vt:lpstr>Q&amp;A – Q2</vt:lpstr>
      <vt:lpstr>2.1. Inappropriate Data Collection (1/6)</vt:lpstr>
      <vt:lpstr>2.1. Inappropriate Data Collection (2/6)</vt:lpstr>
      <vt:lpstr>2.1. Inappropriate Data Collection (3/6)</vt:lpstr>
      <vt:lpstr>2.1. Inappropriate Data Collection (4/6)</vt:lpstr>
      <vt:lpstr>2.1. Inappropriate Data Collection (5/6)</vt:lpstr>
      <vt:lpstr>2.1. Inappropriate Data Collection (6/6)</vt:lpstr>
      <vt:lpstr>2.2. Data Fabrication and Falsification</vt:lpstr>
      <vt:lpstr>Q&amp;A – Q3</vt:lpstr>
      <vt:lpstr>Q&amp;A – Q4</vt:lpstr>
      <vt:lpstr>2.2. Data Fabrication and Falsification (1/3)</vt:lpstr>
      <vt:lpstr>2.2. Data Fabrication and Falsification (2/3)</vt:lpstr>
      <vt:lpstr>2.2. Data Fabrication and Falsification (3/3)</vt:lpstr>
      <vt:lpstr>2.3. Plagiarism</vt:lpstr>
      <vt:lpstr>Q&amp;A – Q5</vt:lpstr>
      <vt:lpstr>2.3. Plagiarism (1/2)</vt:lpstr>
      <vt:lpstr>2.3. Plagiarism (2/2)</vt:lpstr>
      <vt:lpstr>Q&amp;A – Q6-1</vt:lpstr>
      <vt:lpstr>Q&amp;A – Q6-2</vt:lpstr>
      <vt:lpstr>Q&amp;A – Q6-3</vt:lpstr>
      <vt:lpstr>Q&amp;A</vt:lpstr>
      <vt:lpstr>Q&amp;A</vt:lpstr>
      <vt:lpstr>2.3. Plagiarism</vt:lpstr>
      <vt:lpstr>2.3.1 The Writing Skill of Paraphrasing</vt:lpstr>
      <vt:lpstr>2.3.1 The Writing Skill of Paraphrasing (1/8)</vt:lpstr>
      <vt:lpstr>2.3.1 The Writing Skill of Paraphrasing (2/8)</vt:lpstr>
      <vt:lpstr>2.3.1 The Writing Skill of Paraphrasing (3/8)</vt:lpstr>
      <vt:lpstr>2.3.1 The Writing Skill of Paraphrasing (4/8)</vt:lpstr>
      <vt:lpstr>2.3.1 The Writing Skill of Paraphrasing (5/8)</vt:lpstr>
      <vt:lpstr>2.3.1 The Writing Skill of Paraphrasing (6/8)</vt:lpstr>
      <vt:lpstr>2.3.1 The Writing Skill of Paraphrasing (7/8)</vt:lpstr>
      <vt:lpstr>2.3.1 The Writing Skill of Paraphrasing (8/8)</vt:lpstr>
      <vt:lpstr>2.3.2 The Writing Skill of Summarizing</vt:lpstr>
      <vt:lpstr>2.3.2 The Writing Skill of Summarizing (1/7)</vt:lpstr>
      <vt:lpstr>2.3.2 The Writing Skill of Summarizing (2/7)</vt:lpstr>
      <vt:lpstr>2.3.2 The Writing Skill of Summarizing (3/7)</vt:lpstr>
      <vt:lpstr>2.3.2 The Writing Skill of Summarizing (4/7)</vt:lpstr>
      <vt:lpstr>2.3.2 The Writing Skill of Summarizing (5/7)</vt:lpstr>
      <vt:lpstr>2.3.2 The Writing Skill of Summarizing (6/7)</vt:lpstr>
      <vt:lpstr>2.3.2 The Writing Skill of Summarizing (7/7)</vt:lpstr>
      <vt:lpstr>2.3.3 The Writing Skill of Quoting</vt:lpstr>
      <vt:lpstr>2.3.3 The Writing Skill of Quoting (1/6)</vt:lpstr>
      <vt:lpstr>2.3.3 The Writing Skill of Quoting (2/6)</vt:lpstr>
      <vt:lpstr>2.3.3 The Writing Skill of Quoting (3/6)</vt:lpstr>
      <vt:lpstr>2.3.3 The Writing Skill of Quoting (4/6)</vt:lpstr>
      <vt:lpstr>2.3.3 The Writing Skill of Quoting (5/6)</vt:lpstr>
      <vt:lpstr>2.3.3 The Writing Skill of Quoting (6/6)</vt:lpstr>
      <vt:lpstr>2.4. Inappropriate Authorship</vt:lpstr>
      <vt:lpstr>2.4. Inappropriate Authorship (1/5)</vt:lpstr>
      <vt:lpstr>2.4. Inappropriate Authorship (2/5)</vt:lpstr>
      <vt:lpstr>2.4. Inappropriate Authorship (3/5)</vt:lpstr>
      <vt:lpstr>2.4. Inappropriate Authorship (4/5)</vt:lpstr>
      <vt:lpstr>2.4. Inappropriate Authorship (5/5)</vt:lpstr>
      <vt:lpstr>Q&amp;A – Q7 (1/3)</vt:lpstr>
      <vt:lpstr>Q&amp;A – Q7 (2/3)</vt:lpstr>
      <vt:lpstr>Q&amp;A – Q7 (3/3)</vt:lpstr>
      <vt:lpstr>Q&amp;A – Q7 (1/2)</vt:lpstr>
      <vt:lpstr>PowerPoint Presentation</vt:lpstr>
      <vt:lpstr>2.4.1 Inappropriate Authorship and Designation</vt:lpstr>
      <vt:lpstr>2.4.1 Inappropriate authorship and designation (1/3)</vt:lpstr>
      <vt:lpstr>2.4.1 Inappropriate authorship and designation (2/3)</vt:lpstr>
      <vt:lpstr>2.4.1 Inappropriate authorship and designation (3/3)</vt:lpstr>
      <vt:lpstr>2.5. Duplicate Submission and Publication</vt:lpstr>
      <vt:lpstr>2.5. Duplicate Submission and Publication (1/4)</vt:lpstr>
      <vt:lpstr>2.5. Duplicate Submission and Publication (2/4)</vt:lpstr>
      <vt:lpstr>2.5. Duplicate Submission and Publication (3/4)</vt:lpstr>
      <vt:lpstr>2.5. Duplicate Submission and Publication (4/4)</vt:lpstr>
      <vt:lpstr>3. Conclusion</vt:lpstr>
      <vt:lpstr>3. Conclusion (1/4)</vt:lpstr>
      <vt:lpstr>3. Conclusion (2/4)</vt:lpstr>
      <vt:lpstr>3. Conclusion (3/4)</vt:lpstr>
      <vt:lpstr>3. Conclusion (4/4)</vt:lpstr>
      <vt:lpstr>Quiz</vt:lpstr>
      <vt:lpstr>Quiz</vt:lpstr>
      <vt:lpstr>Quiz</vt:lpstr>
      <vt:lpstr>Quiz</vt:lpstr>
      <vt:lpstr>Quiz</vt:lpstr>
      <vt:lpstr>Quiz</vt:lpstr>
      <vt:lpstr>Quiz (continued)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Misconduct and  Academic Writing Skills</dc:title>
  <dc:creator>Pinshiou Chen</dc:creator>
  <cp:lastModifiedBy>Sophia Pan</cp:lastModifiedBy>
  <cp:revision>129</cp:revision>
  <dcterms:created xsi:type="dcterms:W3CDTF">2021-07-13T03:52:02Z</dcterms:created>
  <dcterms:modified xsi:type="dcterms:W3CDTF">2021-09-02T08:10:18Z</dcterms:modified>
</cp:coreProperties>
</file>